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9420" autoAdjust="0"/>
  </p:normalViewPr>
  <p:slideViewPr>
    <p:cSldViewPr>
      <p:cViewPr varScale="1">
        <p:scale>
          <a:sx n="101" d="100"/>
          <a:sy n="101" d="100"/>
        </p:scale>
        <p:origin x="-5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CF341-98C1-4D6D-AEF1-012B54E69781}" type="datetimeFigureOut">
              <a:rPr lang="en-US" smtClean="0"/>
              <a:pPr/>
              <a:t>3/21/2010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87819-8834-4DBC-B1D3-45FF096F1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2F67B-A6C2-4521-9437-B4CE4D683572}" type="datetime1">
              <a:rPr lang="en-US" smtClean="0"/>
              <a:t>3/21/2010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177D-CA5D-4498-9AC9-99F39FE0092E}" type="datetime1">
              <a:rPr lang="en-US" smtClean="0"/>
              <a:t>3/21/2010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95B4-4D17-4C89-A144-AE7DB47DDA95}" type="datetime1">
              <a:rPr lang="en-US" smtClean="0"/>
              <a:t>3/21/2010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ED1-9691-4F65-A76A-BCFC93CB2674}" type="datetime1">
              <a:rPr lang="en-US" smtClean="0"/>
              <a:t>3/21/2010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04864-DB9C-4EE0-B767-B60BE093C6C7}" type="datetime1">
              <a:rPr lang="en-US" smtClean="0"/>
              <a:t>3/21/2010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DFC2-0FAF-455C-A9B4-F51E49108034}" type="datetime1">
              <a:rPr lang="en-US" smtClean="0"/>
              <a:t>3/21/2010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1AA78-C22B-4016-B108-4E5AA28AB724}" type="datetime1">
              <a:rPr lang="en-US" smtClean="0"/>
              <a:t>3/21/2010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22D7-B26C-4A25-AB2C-1439A6CB57EA}" type="datetime1">
              <a:rPr lang="en-US" smtClean="0"/>
              <a:t>3/21/2010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0013-8C46-4DF1-9FB8-2FA37CDBB13C}" type="datetime1">
              <a:rPr lang="en-US" smtClean="0"/>
              <a:t>3/21/2010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7200-5AF9-4F7F-ACDC-A57A2E712807}" type="datetime1">
              <a:rPr lang="en-US" smtClean="0"/>
              <a:t>3/21/2010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CC0-594F-4C39-AFA8-D40EDF21D59B}" type="datetime1">
              <a:rPr lang="en-US" smtClean="0"/>
              <a:t>3/21/2010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E443DF-8D89-4548-A447-4D0334527A08}" type="datetime1">
              <a:rPr lang="en-US" smtClean="0"/>
              <a:t>3/21/2010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8714B9-1DCA-4314-AF5E-1307F844AAC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hyperlink" Target="https://www.kb.cert.org/vuls/id/107186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one-h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beforeitsnews.com/story/12732/Foreign_Companies_Concerned_Over_Intellectual_Property_Theft_in_China.html" TargetMode="External"/><Relationship Id="rId2" Type="http://schemas.openxmlformats.org/officeDocument/2006/relationships/hyperlink" Target="http://www.securitywizardry.com/radar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earchsecurity.techtarget.com/news/article/0,289142,sid14_gci1378755,00.html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772400" cy="1828800"/>
          </a:xfrm>
        </p:spPr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Sides for Security in Computing 4</a:t>
            </a:r>
            <a:r>
              <a:rPr lang="en-US" baseline="30000" dirty="0" smtClean="0"/>
              <a:t>th</a:t>
            </a:r>
            <a:r>
              <a:rPr lang="en-US" dirty="0" smtClean="0"/>
              <a:t> Ed. </a:t>
            </a:r>
            <a:br>
              <a:rPr lang="en-US" dirty="0" smtClean="0"/>
            </a:br>
            <a:r>
              <a:rPr lang="en-US" dirty="0" smtClean="0"/>
              <a:t>Chapter </a:t>
            </a:r>
            <a:r>
              <a:rPr lang="en-US" dirty="0" smtClean="0"/>
              <a:t>7.1-7.2</a:t>
            </a:r>
            <a:endParaRPr lang="en-US" dirty="0" smtClean="0"/>
          </a:p>
          <a:p>
            <a:r>
              <a:rPr lang="en-US" sz="2000" dirty="0" smtClean="0"/>
              <a:t>CPTR 427 - Scot Anderson, Ph.D.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 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Threats aim to compromise:</a:t>
            </a:r>
          </a:p>
          <a:p>
            <a:pPr lvl="1"/>
            <a:r>
              <a:rPr lang="en-US" dirty="0" smtClean="0"/>
              <a:t>Confidentiality</a:t>
            </a:r>
          </a:p>
          <a:p>
            <a:pPr lvl="1"/>
            <a:r>
              <a:rPr lang="en-US" dirty="0" smtClean="0"/>
              <a:t>Integrity</a:t>
            </a:r>
          </a:p>
          <a:p>
            <a:pPr lvl="1"/>
            <a:r>
              <a:rPr lang="en-US" dirty="0" smtClean="0"/>
              <a:t>Availability</a:t>
            </a:r>
          </a:p>
          <a:p>
            <a:r>
              <a:rPr lang="en-US" dirty="0" smtClean="0"/>
              <a:t>… and may be applied against </a:t>
            </a:r>
          </a:p>
          <a:p>
            <a:pPr lvl="1"/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Software or</a:t>
            </a:r>
          </a:p>
          <a:p>
            <a:pPr lvl="1"/>
            <a:r>
              <a:rPr lang="en-US" dirty="0" smtClean="0"/>
              <a:t>Hardware</a:t>
            </a:r>
          </a:p>
          <a:p>
            <a:r>
              <a:rPr lang="en-US" dirty="0" smtClean="0"/>
              <a:t>Attacks could be accidents, non-malicious  or malicious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B401E33-4BC4-4AAC-B339-5C437F587D79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074" name="Picture 2" descr="C:\Users\scot.HOME\AppData\Local\Microsoft\Windows\Temporary Internet Files\Content.IE5\LRT2TZC0\MCj0237931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1798" y="1828800"/>
            <a:ext cx="3327266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Networks vs. Single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Anonymity</a:t>
            </a:r>
          </a:p>
          <a:p>
            <a:r>
              <a:rPr lang="en-US" dirty="0" smtClean="0"/>
              <a:t>Many targets</a:t>
            </a:r>
          </a:p>
          <a:p>
            <a:r>
              <a:rPr lang="en-US" dirty="0" smtClean="0"/>
              <a:t>Resources being shared (e.g. an attack surface exists)</a:t>
            </a:r>
          </a:p>
          <a:p>
            <a:r>
              <a:rPr lang="en-US" dirty="0" smtClean="0"/>
              <a:t>Networks are complex (often not configured correctly)</a:t>
            </a:r>
          </a:p>
          <a:p>
            <a:r>
              <a:rPr lang="en-US" dirty="0" smtClean="0"/>
              <a:t>Network boundary uncertain (think wireless)</a:t>
            </a:r>
          </a:p>
          <a:p>
            <a:r>
              <a:rPr lang="en-US" dirty="0" smtClean="0"/>
              <a:t>Unknown path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404AA8E1-6E45-45AE-8E6B-149E4B314CE1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Psychology of the Attacker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Motivated by:</a:t>
            </a:r>
          </a:p>
          <a:p>
            <a:pPr lvl="1"/>
            <a:r>
              <a:rPr lang="en-US" dirty="0" smtClean="0"/>
              <a:t>Challenge</a:t>
            </a:r>
          </a:p>
          <a:p>
            <a:pPr lvl="1"/>
            <a:r>
              <a:rPr lang="en-US" dirty="0" smtClean="0"/>
              <a:t>Fame</a:t>
            </a:r>
          </a:p>
          <a:p>
            <a:pPr lvl="1"/>
            <a:r>
              <a:rPr lang="en-US" dirty="0" smtClean="0"/>
              <a:t>Money/Espionage</a:t>
            </a:r>
          </a:p>
          <a:p>
            <a:pPr lvl="1"/>
            <a:r>
              <a:rPr lang="en-US" dirty="0" smtClean="0"/>
              <a:t>Organized Crime</a:t>
            </a:r>
          </a:p>
          <a:p>
            <a:pPr lvl="1"/>
            <a:r>
              <a:rPr lang="en-US" dirty="0" smtClean="0"/>
              <a:t>Ideology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56616B37-96D1-401A-932C-5C016086D2B2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Reconnaissance (HE 1-4)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 Scans</a:t>
            </a:r>
          </a:p>
          <a:p>
            <a:r>
              <a:rPr lang="en-US" baseline="0" dirty="0" smtClean="0"/>
              <a:t>Social Engineering</a:t>
            </a:r>
          </a:p>
          <a:p>
            <a:r>
              <a:rPr lang="en-US" dirty="0" smtClean="0"/>
              <a:t>Intelligence gathering (foot-printing)</a:t>
            </a:r>
          </a:p>
          <a:p>
            <a:r>
              <a:rPr lang="en-US" baseline="0" dirty="0" smtClean="0"/>
              <a:t>The best defense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silence</a:t>
            </a:r>
            <a:endParaRPr lang="en-US" baseline="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1E2D2979-653C-483E-8E4E-BE242CC5D7EC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Eavesdropping</a:t>
            </a:r>
            <a:r>
              <a:rPr lang="en-US" baseline="0" dirty="0" smtClean="0"/>
              <a:t> and Wire Tapping</a:t>
            </a:r>
          </a:p>
          <a:p>
            <a:pPr lvl="1"/>
            <a:r>
              <a:rPr lang="en-US" dirty="0" smtClean="0"/>
              <a:t>Active </a:t>
            </a:r>
          </a:p>
          <a:p>
            <a:pPr lvl="1"/>
            <a:r>
              <a:rPr lang="en-US" dirty="0" smtClean="0"/>
              <a:t>Passive (inductance tapping)</a:t>
            </a:r>
          </a:p>
          <a:p>
            <a:pPr lvl="1"/>
            <a:r>
              <a:rPr lang="en-US" dirty="0" smtClean="0"/>
              <a:t>Wireless is easiest</a:t>
            </a:r>
          </a:p>
          <a:p>
            <a:pPr lvl="1"/>
            <a:r>
              <a:rPr lang="en-US" dirty="0" smtClean="0"/>
              <a:t>Fiber is hardest (any cut can be detected)</a:t>
            </a:r>
          </a:p>
          <a:p>
            <a:r>
              <a:rPr lang="en-US" dirty="0" smtClean="0"/>
              <a:t>Protocol Flaws (WEP)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DABD0E46-502E-4078-B8C8-D917E4AFCB6B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Authentication</a:t>
            </a:r>
            <a:r>
              <a:rPr lang="en-US" baseline="0" dirty="0" smtClean="0"/>
              <a:t>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Guessing (brute force)</a:t>
            </a:r>
          </a:p>
          <a:p>
            <a:pPr lvl="0"/>
            <a:r>
              <a:rPr lang="en-US" dirty="0" smtClean="0"/>
              <a:t>Avoidance (circumvent authentication)</a:t>
            </a:r>
          </a:p>
          <a:p>
            <a:pPr lvl="0"/>
            <a:r>
              <a:rPr lang="en-US" dirty="0" smtClean="0"/>
              <a:t>Masquerade</a:t>
            </a:r>
          </a:p>
          <a:p>
            <a:pPr lvl="0"/>
            <a:r>
              <a:rPr lang="en-US" dirty="0" smtClean="0"/>
              <a:t>Session Hijacking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E3FBCE4E-F11C-481E-9633-B4D7FEDB23CF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Miss-delivery (we’ve seen MAC</a:t>
            </a:r>
            <a:r>
              <a:rPr lang="en-US" baseline="0" dirty="0" smtClean="0"/>
              <a:t> spoofing)</a:t>
            </a:r>
          </a:p>
          <a:p>
            <a:r>
              <a:rPr lang="en-US" dirty="0" smtClean="0"/>
              <a:t>Exposure (through unsafe buffers etc.)</a:t>
            </a:r>
          </a:p>
          <a:p>
            <a:r>
              <a:rPr lang="en-US" dirty="0" smtClean="0"/>
              <a:t>Traffic flow analysis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4E7EB70B-FDF6-48D3-A4AF-ABC9F2F47E0C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Integrity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Content</a:t>
            </a:r>
          </a:p>
          <a:p>
            <a:r>
              <a:rPr lang="en-US" dirty="0" smtClean="0"/>
              <a:t>Replace message</a:t>
            </a:r>
          </a:p>
          <a:p>
            <a:r>
              <a:rPr lang="en-US" dirty="0" smtClean="0"/>
              <a:t>Reuse/replay message</a:t>
            </a:r>
          </a:p>
          <a:p>
            <a:r>
              <a:rPr lang="en-US" dirty="0" smtClean="0"/>
              <a:t>Combine different messages</a:t>
            </a:r>
          </a:p>
          <a:p>
            <a:r>
              <a:rPr lang="en-US" dirty="0" smtClean="0"/>
              <a:t>Redirect message</a:t>
            </a:r>
          </a:p>
          <a:p>
            <a:r>
              <a:rPr lang="en-US" dirty="0" smtClean="0"/>
              <a:t>Destroy message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DD7D8418-722B-4213-B664-B3CF243B5B1E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Format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Breaking protocol rules to hack a service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Examples:</a:t>
            </a:r>
          </a:p>
          <a:p>
            <a:r>
              <a:rPr lang="en-US" dirty="0" smtClean="0"/>
              <a:t>2003 RPC patch from Microsoft</a:t>
            </a:r>
          </a:p>
          <a:p>
            <a:r>
              <a:rPr lang="en-US" dirty="0" smtClean="0"/>
              <a:t>SNMP </a:t>
            </a:r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www.kb.cert.org/vuls/id/107186</a:t>
            </a:r>
            <a:r>
              <a:rPr lang="en-US" dirty="0" smtClean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96419095-EF7D-4E4A-BDAE-62F82B107EC3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4098" name="Picture 2" descr="C:\Users\scot.HOME\AppData\Local\Microsoft\Windows\Temporary Internet Files\Content.IE5\CQRQIGAC\MCj0434411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4572000"/>
            <a:ext cx="1625600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Web-site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Website defacement</a:t>
            </a:r>
          </a:p>
          <a:p>
            <a:pPr lvl="1"/>
            <a:r>
              <a:rPr lang="en-US" dirty="0" smtClean="0"/>
              <a:t>See </a:t>
            </a:r>
            <a:r>
              <a:rPr lang="en-US" dirty="0" smtClean="0">
                <a:hlinkClick r:id="rId2"/>
              </a:rPr>
              <a:t>www.zone-h.org</a:t>
            </a:r>
            <a:r>
              <a:rPr lang="en-US" dirty="0" smtClean="0"/>
              <a:t> (see </a:t>
            </a:r>
            <a:r>
              <a:rPr lang="en-US" dirty="0" err="1" smtClean="0"/>
              <a:t>OnHold</a:t>
            </a:r>
            <a:r>
              <a:rPr lang="en-US" dirty="0" smtClean="0"/>
              <a:t> section)</a:t>
            </a:r>
          </a:p>
          <a:p>
            <a:r>
              <a:rPr lang="en-US" dirty="0" smtClean="0"/>
              <a:t>Buffer overflows again…</a:t>
            </a:r>
          </a:p>
          <a:p>
            <a:r>
              <a:rPr lang="en-US" dirty="0" smtClean="0"/>
              <a:t>Available executables ../../../…</a:t>
            </a:r>
          </a:p>
          <a:p>
            <a:r>
              <a:rPr lang="en-US" dirty="0" smtClean="0"/>
              <a:t>Server-side includes:</a:t>
            </a:r>
          </a:p>
          <a:p>
            <a:pPr algn="ctr">
              <a:buNone/>
            </a:pPr>
            <a:r>
              <a:rPr lang="en-US" dirty="0" smtClean="0"/>
              <a:t>&lt;!-#exec </a:t>
            </a:r>
            <a:r>
              <a:rPr lang="en-US" dirty="0" err="1" smtClean="0"/>
              <a:t>cmd</a:t>
            </a:r>
            <a:r>
              <a:rPr lang="en-US" dirty="0" smtClean="0"/>
              <a:t>=“/</a:t>
            </a:r>
            <a:r>
              <a:rPr lang="en-US" dirty="0" err="1" smtClean="0"/>
              <a:t>usr</a:t>
            </a:r>
            <a:r>
              <a:rPr lang="en-US" dirty="0" smtClean="0"/>
              <a:t>/bin/telnet &amp;”-&gt;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DED6E467-A334-405D-940B-452B173CCE55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Networks vs. Stand-alone </a:t>
            </a:r>
            <a:r>
              <a:rPr lang="en-US" dirty="0" smtClean="0"/>
              <a:t>environments</a:t>
            </a:r>
          </a:p>
          <a:p>
            <a:r>
              <a:rPr lang="en-US" dirty="0" smtClean="0"/>
              <a:t>Network Topology review</a:t>
            </a:r>
            <a:endParaRPr lang="en-US" dirty="0" smtClean="0"/>
          </a:p>
          <a:p>
            <a:r>
              <a:rPr lang="en-US" dirty="0" smtClean="0"/>
              <a:t>Threats </a:t>
            </a:r>
            <a:endParaRPr lang="en-US" dirty="0" smtClean="0"/>
          </a:p>
          <a:p>
            <a:pPr lvl="1"/>
            <a:r>
              <a:rPr lang="en-US" dirty="0" smtClean="0"/>
              <a:t>Authentication/Authorization</a:t>
            </a:r>
          </a:p>
          <a:p>
            <a:pPr lvl="1"/>
            <a:r>
              <a:rPr lang="en-US" dirty="0" smtClean="0"/>
              <a:t>Confidentiality</a:t>
            </a:r>
          </a:p>
          <a:p>
            <a:pPr lvl="1"/>
            <a:r>
              <a:rPr lang="en-US" dirty="0" smtClean="0"/>
              <a:t>Integrity</a:t>
            </a:r>
          </a:p>
          <a:p>
            <a:pPr lvl="1"/>
            <a:r>
              <a:rPr lang="en-US" dirty="0" smtClean="0"/>
              <a:t>Availability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EE775-76B6-47D7-A74B-FFD8CF5BB01F}" type="datetime1">
              <a:rPr lang="en-US" smtClean="0"/>
              <a:t>3/21/2010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ICMP</a:t>
            </a:r>
          </a:p>
          <a:p>
            <a:pPr lvl="1"/>
            <a:r>
              <a:rPr lang="en-US" dirty="0" smtClean="0"/>
              <a:t>Ping</a:t>
            </a:r>
          </a:p>
          <a:p>
            <a:pPr lvl="1"/>
            <a:r>
              <a:rPr lang="en-US" dirty="0" smtClean="0"/>
              <a:t>Echo</a:t>
            </a:r>
          </a:p>
          <a:p>
            <a:pPr lvl="1"/>
            <a:r>
              <a:rPr lang="en-US" dirty="0" smtClean="0"/>
              <a:t>Destination unreachable</a:t>
            </a:r>
          </a:p>
          <a:p>
            <a:pPr lvl="1"/>
            <a:r>
              <a:rPr lang="en-US" dirty="0" smtClean="0"/>
              <a:t>Source </a:t>
            </a:r>
            <a:r>
              <a:rPr lang="en-US" dirty="0" err="1" smtClean="0"/>
              <a:t>quence</a:t>
            </a:r>
            <a:endParaRPr lang="en-US" dirty="0" smtClean="0"/>
          </a:p>
          <a:p>
            <a:r>
              <a:rPr lang="en-US" dirty="0" smtClean="0"/>
              <a:t>Echo-</a:t>
            </a:r>
            <a:r>
              <a:rPr lang="en-US" dirty="0" err="1" smtClean="0"/>
              <a:t>Chargen</a:t>
            </a:r>
            <a:r>
              <a:rPr lang="en-US" dirty="0" smtClean="0"/>
              <a:t>: Network testing utility can talk to itself…</a:t>
            </a:r>
          </a:p>
          <a:p>
            <a:r>
              <a:rPr lang="en-US" dirty="0" smtClean="0"/>
              <a:t>Ping –f (flood ping)</a:t>
            </a:r>
          </a:p>
          <a:p>
            <a:r>
              <a:rPr lang="en-US" dirty="0" smtClean="0"/>
              <a:t>Smurf – send a ping request in broadcast mode spoofing as the source address of the target of the attack.</a:t>
            </a:r>
          </a:p>
          <a:p>
            <a:r>
              <a:rPr lang="en-US" dirty="0" err="1" smtClean="0"/>
              <a:t>Syn</a:t>
            </a:r>
            <a:r>
              <a:rPr lang="en-US" dirty="0" smtClean="0"/>
              <a:t> Flood</a:t>
            </a:r>
          </a:p>
          <a:p>
            <a:r>
              <a:rPr lang="en-US" dirty="0" smtClean="0"/>
              <a:t>Teardrop – fragmenting packets in overlapping ways may cause </a:t>
            </a:r>
            <a:r>
              <a:rPr lang="en-US" dirty="0" err="1" smtClean="0"/>
              <a:t>DoS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DNS </a:t>
            </a:r>
            <a:r>
              <a:rPr lang="en-US" dirty="0" err="1" smtClean="0"/>
              <a:t>DoS</a:t>
            </a:r>
            <a:r>
              <a:rPr lang="en-US" dirty="0" smtClean="0"/>
              <a:t>. Redirecting traffic…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A37855D5-3E07-46E7-B31D-2B443388C09C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DDoS</a:t>
            </a:r>
            <a:r>
              <a:rPr lang="en-US" dirty="0" smtClean="0"/>
              <a:t>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DDoS</a:t>
            </a:r>
            <a:r>
              <a:rPr lang="en-US" dirty="0" smtClean="0"/>
              <a:t> is a coordinated effort to overwhelm a </a:t>
            </a:r>
            <a:r>
              <a:rPr lang="en-US" dirty="0" smtClean="0"/>
              <a:t>host – usually accomplished with a </a:t>
            </a:r>
            <a:r>
              <a:rPr lang="en-US" dirty="0" err="1" smtClean="0"/>
              <a:t>bot</a:t>
            </a:r>
            <a:r>
              <a:rPr lang="en-US" dirty="0" smtClean="0"/>
              <a:t> army.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www.securitywizardry.com/radar.htm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Click the ARBOR networks Attack sources to look at </a:t>
            </a:r>
            <a:r>
              <a:rPr lang="en-US" dirty="0" err="1" smtClean="0"/>
              <a:t>DDoS</a:t>
            </a:r>
            <a:endParaRPr lang="en-US" dirty="0" smtClean="0"/>
          </a:p>
          <a:p>
            <a:r>
              <a:rPr lang="en-US" dirty="0" smtClean="0"/>
              <a:t>“Our </a:t>
            </a:r>
            <a:r>
              <a:rPr lang="en-US" dirty="0" smtClean="0"/>
              <a:t>company has been the recipient of </a:t>
            </a:r>
            <a:r>
              <a:rPr lang="en-US" dirty="0" smtClean="0"/>
              <a:t>14 DOS/Extortion </a:t>
            </a:r>
            <a:r>
              <a:rPr lang="en-US" dirty="0" smtClean="0"/>
              <a:t>attempts over the last 9 months. </a:t>
            </a:r>
            <a:r>
              <a:rPr lang="en-US" dirty="0" smtClean="0"/>
              <a:t>These </a:t>
            </a:r>
            <a:r>
              <a:rPr lang="en-US" dirty="0" smtClean="0"/>
              <a:t>aren't script kiddies.. The trails lead to Russia</a:t>
            </a:r>
            <a:r>
              <a:rPr lang="en-US" dirty="0" smtClean="0"/>
              <a:t>.” – 2005</a:t>
            </a:r>
          </a:p>
          <a:p>
            <a:r>
              <a:rPr lang="en-US" dirty="0" smtClean="0">
                <a:hlinkClick r:id="rId3"/>
              </a:rPr>
              <a:t>Theft of </a:t>
            </a:r>
            <a:r>
              <a:rPr lang="en-US" dirty="0" smtClean="0">
                <a:hlinkClick r:id="rId3"/>
              </a:rPr>
              <a:t>IP</a:t>
            </a:r>
            <a:r>
              <a:rPr lang="en-US" dirty="0" smtClean="0"/>
              <a:t> (</a:t>
            </a:r>
            <a:r>
              <a:rPr lang="en-US" dirty="0" smtClean="0">
                <a:hlinkClick r:id="rId4"/>
              </a:rPr>
              <a:t>Google news</a:t>
            </a:r>
            <a:r>
              <a:rPr lang="en-US" dirty="0" smtClean="0"/>
              <a:t>)concerns continue in the wake of the </a:t>
            </a:r>
            <a:r>
              <a:rPr lang="en-US" dirty="0" err="1" smtClean="0"/>
              <a:t>google</a:t>
            </a:r>
            <a:r>
              <a:rPr lang="en-US" dirty="0" smtClean="0"/>
              <a:t> IP thefts by Chinese </a:t>
            </a:r>
            <a:r>
              <a:rPr lang="en-US" dirty="0" err="1" smtClean="0"/>
              <a:t>BotNets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FEA8DE45-0F15-436C-9F25-D0D67F0DC289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76134551-AF0D-4572-8A26-FFEF4A56A548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Reconnaissance: precursors </a:t>
            </a:r>
            <a:r>
              <a:rPr lang="en-US" dirty="0" smtClean="0"/>
              <a:t>to </a:t>
            </a:r>
            <a:r>
              <a:rPr lang="en-US" dirty="0" smtClean="0"/>
              <a:t>an attack</a:t>
            </a:r>
          </a:p>
          <a:p>
            <a:r>
              <a:rPr lang="en-US" dirty="0" smtClean="0"/>
              <a:t>Authentication/Authorization Attacks</a:t>
            </a:r>
          </a:p>
          <a:p>
            <a:r>
              <a:rPr lang="en-US" dirty="0" smtClean="0"/>
              <a:t>Confidentiality Attacks</a:t>
            </a:r>
          </a:p>
          <a:p>
            <a:r>
              <a:rPr lang="en-US" dirty="0" smtClean="0"/>
              <a:t>Integrity Attacks</a:t>
            </a:r>
          </a:p>
          <a:p>
            <a:r>
              <a:rPr lang="en-US" dirty="0" smtClean="0"/>
              <a:t>Availability Attacks</a:t>
            </a:r>
          </a:p>
          <a:p>
            <a:r>
              <a:rPr lang="en-US" dirty="0" smtClean="0"/>
              <a:t>Program Flaw exploits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Environments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Single Point of failure </a:t>
            </a:r>
          </a:p>
          <a:p>
            <a:r>
              <a:rPr lang="en-US" smtClean="0"/>
              <a:t>Fault tolerance or resilience </a:t>
            </a:r>
            <a:br>
              <a:rPr lang="en-US" smtClean="0"/>
            </a:br>
            <a:r>
              <a:rPr lang="en-US" smtClean="0"/>
              <a:t>High Reliability by design!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828800"/>
            <a:ext cx="2409825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657600"/>
            <a:ext cx="41243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3733800"/>
            <a:ext cx="4038600" cy="2573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/>
              <a:t>Networks are often less resilient at endpoints than in the </a:t>
            </a:r>
            <a:r>
              <a:rPr lang="en-US" sz="2600" dirty="0" smtClean="0"/>
              <a:t>middle (strong vs. fragile)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dirty="0" smtClean="0"/>
              <a:t>Networks are much more complex than they appear</a:t>
            </a:r>
            <a:endParaRPr lang="en-US" sz="2600" dirty="0" smtClean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714B9-1DCA-4314-AF5E-1307F844AAC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26088-856D-4E82-9A9E-476ED2B9389F}" type="datetime1">
              <a:rPr lang="en-US" smtClean="0"/>
              <a:t>3/21/2010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Node: Router, Host or other networked hardware</a:t>
            </a:r>
          </a:p>
          <a:p>
            <a:r>
              <a:rPr lang="en-US" dirty="0" smtClean="0"/>
              <a:t>Host: Server, Workstation or other End user device</a:t>
            </a:r>
          </a:p>
          <a:p>
            <a:r>
              <a:rPr lang="en-US" dirty="0" smtClean="0"/>
              <a:t>Server: Host that provides services</a:t>
            </a:r>
          </a:p>
          <a:p>
            <a:r>
              <a:rPr lang="en-US" dirty="0" smtClean="0"/>
              <a:t>Workstation: Host that consumes services</a:t>
            </a:r>
          </a:p>
          <a:p>
            <a:r>
              <a:rPr lang="en-US" dirty="0" smtClean="0"/>
              <a:t>Link: Communication channel between two notes</a:t>
            </a:r>
          </a:p>
          <a:p>
            <a:r>
              <a:rPr lang="en-US" dirty="0" smtClean="0"/>
              <a:t>Network Topology: the way nodes and links are configured in a network (think shape)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12129425-F7AB-4593-AAC5-E010E026A9C0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Networks are described as…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Anonymous</a:t>
            </a:r>
          </a:p>
          <a:p>
            <a:r>
              <a:rPr lang="en-US" dirty="0" smtClean="0"/>
              <a:t>Automated</a:t>
            </a:r>
          </a:p>
          <a:p>
            <a:r>
              <a:rPr lang="en-US" dirty="0" smtClean="0"/>
              <a:t>Spanning great Physical distance transparently</a:t>
            </a:r>
          </a:p>
          <a:p>
            <a:r>
              <a:rPr lang="en-US" dirty="0" smtClean="0"/>
              <a:t>Opaque – You can’t tell just by looking where the system you are connected to resides.</a:t>
            </a:r>
          </a:p>
          <a:p>
            <a:r>
              <a:rPr lang="en-US" dirty="0" smtClean="0"/>
              <a:t>Route Diversity – How your data travels is diverse and changing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7A843963-A33C-44BF-8711-64C7CB7F1DBE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 Boundary</a:t>
            </a:r>
          </a:p>
          <a:p>
            <a:r>
              <a:rPr lang="en-US" dirty="0" smtClean="0"/>
              <a:t>Ownership (connection to my network doesn’t necessarily mean I own it)</a:t>
            </a:r>
          </a:p>
          <a:p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30D678FB-6D69-44B9-A440-F88C889C561D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Protocols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20D5E1F9-4DCD-4B99-8FFC-61134A4B808F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5487" y="2115344"/>
            <a:ext cx="5153025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81000" y="3048000"/>
            <a:ext cx="167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 you identify the most common protocols used at each layer?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Layering</a:t>
            </a:r>
            <a:r>
              <a:rPr lang="en-US" baseline="0" dirty="0" smtClean="0"/>
              <a:t> so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a complex process to be broken up into logical units that can be implemented independently</a:t>
            </a:r>
          </a:p>
          <a:p>
            <a:r>
              <a:rPr lang="en-US" dirty="0" smtClean="0"/>
              <a:t>Allows a separation of duty</a:t>
            </a:r>
          </a:p>
          <a:p>
            <a:r>
              <a:rPr lang="en-US" dirty="0" smtClean="0"/>
              <a:t>Changes in one layer may be implemented independent of other layers</a:t>
            </a:r>
          </a:p>
          <a:p>
            <a:r>
              <a:rPr lang="en-US" dirty="0" smtClean="0"/>
              <a:t>Allows the encapsulation of functionality</a:t>
            </a:r>
          </a:p>
          <a:p>
            <a:r>
              <a:rPr lang="en-US" dirty="0" smtClean="0"/>
              <a:t>Important in security considerations…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37EBEDA8-C56B-4CFF-91FC-CE97B8F60E51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topics NOT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Addressing</a:t>
            </a:r>
          </a:p>
          <a:p>
            <a:r>
              <a:rPr lang="en-US" dirty="0" smtClean="0"/>
              <a:t>Routing concepts</a:t>
            </a:r>
          </a:p>
          <a:p>
            <a:r>
              <a:rPr lang="en-US" dirty="0" smtClean="0"/>
              <a:t>Types of networks (LANs,</a:t>
            </a:r>
            <a:r>
              <a:rPr lang="en-US" baseline="0" dirty="0" smtClean="0"/>
              <a:t> WANs, etc)</a:t>
            </a:r>
          </a:p>
          <a:p>
            <a:r>
              <a:rPr lang="en-US" dirty="0" smtClean="0"/>
              <a:t>YOU SHOULD ALREADY KNOW THIS STUFF!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4FDB1A3-1214-4F9F-A9AE-63235E605254}" type="datetime1">
              <a:rPr lang="en-US" smtClean="0"/>
              <a:t>3/21/2010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3B8714B9-1DCA-4314-AF5E-1307F844AAC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Symphony">
      <a:dk1>
        <a:sysClr val="windowText" lastClr="000000"/>
      </a:dk1>
      <a:lt1>
        <a:sysClr val="window" lastClr="FFFFFF"/>
      </a:lt1>
      <a:dk2>
        <a:srgbClr val="241F00"/>
      </a:dk2>
      <a:lt2>
        <a:srgbClr val="E5E9F7"/>
      </a:lt2>
      <a:accent1>
        <a:srgbClr val="AE0000"/>
      </a:accent1>
      <a:accent2>
        <a:srgbClr val="63457F"/>
      </a:accent2>
      <a:accent3>
        <a:srgbClr val="255775"/>
      </a:accent3>
      <a:accent4>
        <a:srgbClr val="A47C0C"/>
      </a:accent4>
      <a:accent5>
        <a:srgbClr val="39378D"/>
      </a:accent5>
      <a:accent6>
        <a:srgbClr val="680039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</TotalTime>
  <Words>689</Words>
  <Application>Microsoft Office PowerPoint</Application>
  <PresentationFormat>On-screen Show (4:3)</PresentationFormat>
  <Paragraphs>178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Cryptography</vt:lpstr>
      <vt:lpstr>Outline</vt:lpstr>
      <vt:lpstr>Network Environments</vt:lpstr>
      <vt:lpstr>Terminology</vt:lpstr>
      <vt:lpstr>Networks are described as…</vt:lpstr>
      <vt:lpstr>Network Concerns</vt:lpstr>
      <vt:lpstr>Network Protocols</vt:lpstr>
      <vt:lpstr>Why is Layering so important?</vt:lpstr>
      <vt:lpstr>Network topics NOT covered</vt:lpstr>
      <vt:lpstr>Threats in Networks</vt:lpstr>
      <vt:lpstr>Networks vs. Single Machine</vt:lpstr>
      <vt:lpstr>The Psychology of the Attacker</vt:lpstr>
      <vt:lpstr>Reconnaissance (HE 1-4)</vt:lpstr>
      <vt:lpstr>Direct Threats</vt:lpstr>
      <vt:lpstr>Authentication Threats</vt:lpstr>
      <vt:lpstr>Confidentiality Threats</vt:lpstr>
      <vt:lpstr>Integrity Threats</vt:lpstr>
      <vt:lpstr>Protocol Format Failures</vt:lpstr>
      <vt:lpstr>Web-site Threats</vt:lpstr>
      <vt:lpstr>DoS</vt:lpstr>
      <vt:lpstr>DDoS Attacks</vt:lpstr>
      <vt:lpstr>Summary</vt:lpstr>
    </vt:vector>
  </TitlesOfParts>
  <Company>Southern Adventist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scot</dc:creator>
  <cp:lastModifiedBy>scot</cp:lastModifiedBy>
  <cp:revision>81</cp:revision>
  <dcterms:created xsi:type="dcterms:W3CDTF">2010-01-24T18:29:08Z</dcterms:created>
  <dcterms:modified xsi:type="dcterms:W3CDTF">2010-03-22T01:12:47Z</dcterms:modified>
</cp:coreProperties>
</file>