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sldIdLst>
    <p:sldId id="256" r:id="rId2"/>
    <p:sldId id="25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9" autoAdjust="0"/>
    <p:restoredTop sz="86462" autoAdjust="0"/>
  </p:normalViewPr>
  <p:slideViewPr>
    <p:cSldViewPr>
      <p:cViewPr varScale="1">
        <p:scale>
          <a:sx n="77" d="100"/>
          <a:sy n="77" d="100"/>
        </p:scale>
        <p:origin x="-108" y="-4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71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DCF341-98C1-4D6D-AEF1-012B54E69781}" type="datetimeFigureOut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87819-8834-4DBC-B1D3-45FF096F1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Single Point of Failure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87819-8834-4DBC-B1D3-45FF096F133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2F67B-A6C2-4521-9437-B4CE4D683572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177D-CA5D-4498-9AC9-99F39FE0092E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B95B4-4D17-4C89-A144-AE7DB47DDA95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ED1-9691-4F65-A76A-BCFC93CB2674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04864-DB9C-4EE0-B767-B60BE093C6C7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8DFC2-0FAF-455C-A9B4-F51E49108034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1AA78-C22B-4016-B108-4E5AA28AB724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22D7-B26C-4A25-AB2C-1439A6CB57EA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0013-8C46-4DF1-9FB8-2FA37CDBB13C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E7200-5AF9-4F7F-ACDC-A57A2E712807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CC0-594F-4C39-AFA8-D40EDF21D59B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5E443DF-8D89-4548-A447-4D0334527A08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uthenticationworld.com/Single-Sign-On-Authentication/SSOandLDAP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dra.cs.southern.edu/compwiki/NetworkSecurity/FireWal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447800"/>
            <a:ext cx="7772400" cy="1828800"/>
          </a:xfrm>
        </p:spPr>
        <p:txBody>
          <a:bodyPr/>
          <a:lstStyle/>
          <a:p>
            <a:r>
              <a:rPr lang="en-US" dirty="0" smtClean="0"/>
              <a:t>Cryptography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Sides for Security in Computing 4</a:t>
            </a:r>
            <a:r>
              <a:rPr lang="en-US" baseline="30000" dirty="0" smtClean="0"/>
              <a:t>th</a:t>
            </a:r>
            <a:r>
              <a:rPr lang="en-US" dirty="0" smtClean="0"/>
              <a:t> Ed. </a:t>
            </a:r>
            <a:br>
              <a:rPr lang="en-US" dirty="0" smtClean="0"/>
            </a:br>
            <a:r>
              <a:rPr lang="en-US" dirty="0" smtClean="0"/>
              <a:t>Chapter 7.1-7.2</a:t>
            </a:r>
          </a:p>
          <a:p>
            <a:r>
              <a:rPr lang="en-US" sz="2000" dirty="0" smtClean="0"/>
              <a:t>CPTR 427 - Scot Anderson, Ph.D.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PKI</a:t>
            </a:r>
            <a:r>
              <a:rPr lang="en-US" baseline="0" dirty="0" smtClean="0"/>
              <a:t> and Certificates Ex.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DEMO:</a:t>
            </a:r>
            <a:r>
              <a:rPr lang="en-US" baseline="0" dirty="0" smtClean="0"/>
              <a:t> Look at an actual SSL Certificate - Identify</a:t>
            </a:r>
          </a:p>
          <a:p>
            <a:pPr lvl="1"/>
            <a:r>
              <a:rPr lang="en-US" baseline="0" dirty="0" smtClean="0"/>
              <a:t>Certificate Authorities </a:t>
            </a:r>
          </a:p>
          <a:p>
            <a:pPr lvl="1"/>
            <a:r>
              <a:rPr lang="en-US" dirty="0" smtClean="0"/>
              <a:t>Expiration</a:t>
            </a:r>
          </a:p>
          <a:p>
            <a:pPr lvl="1"/>
            <a:r>
              <a:rPr lang="en-US" dirty="0" smtClean="0"/>
              <a:t>Hierarchical Chain of authority</a:t>
            </a:r>
          </a:p>
          <a:p>
            <a:pPr lvl="1"/>
            <a:r>
              <a:rPr lang="en-US" dirty="0" smtClean="0"/>
              <a:t>Revocation?</a:t>
            </a:r>
          </a:p>
          <a:p>
            <a:r>
              <a:rPr lang="en-US" dirty="0" smtClean="0"/>
              <a:t>It all starts with…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ED1-9691-4F65-A76A-BCFC93CB2674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12250" y="4800600"/>
            <a:ext cx="3198504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8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TRUST</a:t>
            </a:r>
            <a:endParaRPr lang="en-US" sz="8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IPSec Ex.</a:t>
            </a:r>
            <a:r>
              <a:rPr lang="en-US" sz="1600" dirty="0" smtClean="0"/>
              <a:t>(page 454-455)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could do an entire class period on this!</a:t>
            </a:r>
          </a:p>
          <a:p>
            <a:r>
              <a:rPr lang="en-US" dirty="0" smtClean="0"/>
              <a:t>Security Association?</a:t>
            </a:r>
          </a:p>
          <a:p>
            <a:r>
              <a:rPr lang="en-US" dirty="0" smtClean="0"/>
              <a:t>Security Parameter Index (SPI)?</a:t>
            </a:r>
          </a:p>
          <a:p>
            <a:r>
              <a:rPr lang="en-US" dirty="0" smtClean="0"/>
              <a:t>Encapsulated Security Payload (ESP)?</a:t>
            </a:r>
          </a:p>
          <a:p>
            <a:r>
              <a:rPr lang="en-US" dirty="0" smtClean="0"/>
              <a:t>ISAKMP and IKE?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ED1-9691-4F65-A76A-BCFC93CB2674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399" y="4648200"/>
            <a:ext cx="8030817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Cryptographic Hash Ex.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are familiar with Hash codes (e.g. MD5, SHA)</a:t>
            </a:r>
          </a:p>
          <a:p>
            <a:r>
              <a:rPr lang="en-US" dirty="0" smtClean="0"/>
              <a:t>A cryptographic Hash also called a message digest or Cryptographic checksum</a:t>
            </a:r>
          </a:p>
          <a:p>
            <a:r>
              <a:rPr lang="en-US" dirty="0" smtClean="0"/>
              <a:t>Hash depends on password or phrase. E.g. pre-pending a phrase before running the MD5 or SHA algorithm on the plaintext. Or using a cipher algorithm with block chaining such as AES.</a:t>
            </a:r>
          </a:p>
          <a:p>
            <a:r>
              <a:rPr lang="en-US" dirty="0" smtClean="0"/>
              <a:t>Ex: Message Integrity</a:t>
            </a:r>
          </a:p>
          <a:p>
            <a:r>
              <a:rPr lang="en-US" dirty="0" smtClean="0"/>
              <a:t>Ex: Code signing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ED1-9691-4F65-A76A-BCFC93CB2674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Single Sign On  and LDAP</a:t>
            </a:r>
            <a:r>
              <a:rPr lang="en-US" dirty="0" smtClean="0"/>
              <a:t> </a:t>
            </a:r>
          </a:p>
          <a:p>
            <a:r>
              <a:rPr lang="en-US" dirty="0" smtClean="0"/>
              <a:t>Kerberos (461)</a:t>
            </a:r>
            <a:br>
              <a:rPr lang="en-US" dirty="0" smtClean="0"/>
            </a:br>
            <a:r>
              <a:rPr lang="en-US" dirty="0" smtClean="0"/>
              <a:t>Contrary to the book, Kerberos is in wide use!</a:t>
            </a:r>
          </a:p>
          <a:p>
            <a:endParaRPr lang="en-US" dirty="0" smtClean="0"/>
          </a:p>
          <a:p>
            <a:r>
              <a:rPr lang="en-US" dirty="0" smtClean="0"/>
              <a:t>INSERT GRAPHIC OF KERBEROS HERE! XXX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ED1-9691-4F65-A76A-BCFC93CB2674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Alarms and Alerts (IDS)</a:t>
            </a:r>
          </a:p>
          <a:p>
            <a:r>
              <a:rPr lang="en-US" dirty="0" smtClean="0"/>
              <a:t>Honey Pots</a:t>
            </a:r>
          </a:p>
          <a:p>
            <a:r>
              <a:rPr lang="en-US" dirty="0" smtClean="0"/>
              <a:t>Traffic Flow Security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ED1-9691-4F65-A76A-BCFC93CB2674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Firewalls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Packet Filtering gateways and screening routers</a:t>
            </a:r>
          </a:p>
          <a:p>
            <a:r>
              <a:rPr lang="en-US" dirty="0" err="1" smtClean="0"/>
              <a:t>Stateful</a:t>
            </a:r>
            <a:r>
              <a:rPr lang="en-US" dirty="0" smtClean="0"/>
              <a:t> Packet Inspection Firewall</a:t>
            </a:r>
          </a:p>
          <a:p>
            <a:r>
              <a:rPr lang="en-US" dirty="0" smtClean="0"/>
              <a:t>Application Proxy / Guard</a:t>
            </a:r>
          </a:p>
          <a:p>
            <a:r>
              <a:rPr lang="en-US" dirty="0" smtClean="0"/>
              <a:t>Personal Firewalls</a:t>
            </a:r>
          </a:p>
          <a:p>
            <a:r>
              <a:rPr lang="en-US" dirty="0" smtClean="0"/>
              <a:t>Bridging Firewalls</a:t>
            </a:r>
          </a:p>
          <a:p>
            <a:r>
              <a:rPr lang="en-US" dirty="0" smtClean="0"/>
              <a:t>PRIMARY PERIMETER</a:t>
            </a:r>
            <a:br>
              <a:rPr lang="en-US" dirty="0" smtClean="0"/>
            </a:br>
            <a:r>
              <a:rPr lang="en-US" dirty="0" smtClean="0"/>
              <a:t>DEFENSE! Not for internal </a:t>
            </a:r>
            <a:br>
              <a:rPr lang="en-US" dirty="0" smtClean="0"/>
            </a:br>
            <a:r>
              <a:rPr lang="en-US" dirty="0" smtClean="0"/>
              <a:t>Use.</a:t>
            </a:r>
          </a:p>
          <a:p>
            <a:r>
              <a:rPr lang="en-US" dirty="0" smtClean="0">
                <a:hlinkClick r:id="rId2"/>
              </a:rPr>
              <a:t>Example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ED1-9691-4F65-A76A-BCFC93CB2674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6147" name="Picture 3" descr="C:\Users\scot.HOME\AppData\Local\Microsoft\Windows\Temporary Internet Files\Content.IE5\CQRQIGAC\MCj043162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20040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Intrusion Detection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Network-based IDS </a:t>
            </a:r>
          </a:p>
          <a:p>
            <a:pPr lvl="1"/>
            <a:r>
              <a:rPr lang="en-US" dirty="0" smtClean="0"/>
              <a:t>One Listen only interface on network to be sniffed</a:t>
            </a:r>
          </a:p>
          <a:p>
            <a:pPr lvl="1"/>
            <a:r>
              <a:rPr lang="en-US" dirty="0" smtClean="0"/>
              <a:t>One control interface on private network both I/O</a:t>
            </a:r>
          </a:p>
          <a:p>
            <a:r>
              <a:rPr lang="en-US" dirty="0" smtClean="0"/>
              <a:t>Host-based IDS</a:t>
            </a:r>
          </a:p>
          <a:p>
            <a:r>
              <a:rPr lang="en-US" dirty="0" smtClean="0"/>
              <a:t>Types:</a:t>
            </a:r>
          </a:p>
          <a:p>
            <a:pPr lvl="1"/>
            <a:r>
              <a:rPr lang="en-US" dirty="0" smtClean="0"/>
              <a:t>Signature Based</a:t>
            </a:r>
          </a:p>
          <a:p>
            <a:pPr lvl="1"/>
            <a:r>
              <a:rPr lang="en-US" dirty="0" smtClean="0"/>
              <a:t>Heuristic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ED1-9691-4F65-A76A-BCFC93CB2674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Email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 Level/Active Email Security Mechanisms</a:t>
            </a:r>
          </a:p>
          <a:p>
            <a:pPr lvl="1"/>
            <a:r>
              <a:rPr lang="en-US" dirty="0" smtClean="0"/>
              <a:t>PGP</a:t>
            </a:r>
          </a:p>
          <a:p>
            <a:pPr lvl="1"/>
            <a:r>
              <a:rPr lang="en-US" dirty="0" err="1" smtClean="0"/>
              <a:t>GnuPG</a:t>
            </a:r>
            <a:endParaRPr lang="en-US" dirty="0" smtClean="0"/>
          </a:p>
          <a:p>
            <a:r>
              <a:rPr lang="en-US" dirty="0" smtClean="0"/>
              <a:t>System Level Email Security: S/MIME</a:t>
            </a:r>
          </a:p>
          <a:p>
            <a:pPr lvl="1"/>
            <a:r>
              <a:rPr lang="en-US" dirty="0" smtClean="0"/>
              <a:t>X.509 Certificates</a:t>
            </a:r>
          </a:p>
          <a:p>
            <a:pPr lvl="1"/>
            <a:r>
              <a:rPr lang="en-US" dirty="0" smtClean="0"/>
              <a:t>Uses DES, AES and RC2</a:t>
            </a:r>
          </a:p>
          <a:p>
            <a:r>
              <a:rPr lang="en-US" dirty="0" smtClean="0"/>
              <a:t>May be used to authenticate mail or encrypt mail or both.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ED1-9691-4F65-A76A-BCFC93CB2674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Network Security Controls</a:t>
            </a:r>
            <a:endParaRPr lang="en-US" dirty="0" smtClean="0"/>
          </a:p>
          <a:p>
            <a:r>
              <a:rPr lang="en-US" dirty="0" smtClean="0"/>
              <a:t>Firewalls</a:t>
            </a:r>
          </a:p>
          <a:p>
            <a:r>
              <a:rPr lang="en-US" dirty="0" smtClean="0"/>
              <a:t>Intrusion Detection Systems (IDS)</a:t>
            </a:r>
          </a:p>
          <a:p>
            <a:r>
              <a:rPr lang="en-US" dirty="0" smtClean="0"/>
              <a:t>Email Security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EE775-76B6-47D7-A74B-FFD8CF5BB01F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Implementing Network</a:t>
            </a:r>
            <a:r>
              <a:rPr lang="en-US" baseline="0" dirty="0" smtClean="0"/>
              <a:t> Security Controls (NSC)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threats? (Threat Analysis)</a:t>
            </a:r>
          </a:p>
          <a:p>
            <a:r>
              <a:rPr lang="en-US" dirty="0" smtClean="0"/>
              <a:t>Architectures of a NSC systems</a:t>
            </a:r>
          </a:p>
          <a:p>
            <a:r>
              <a:rPr lang="en-US" dirty="0" smtClean="0"/>
              <a:t>Encryption (again) controls</a:t>
            </a:r>
          </a:p>
          <a:p>
            <a:r>
              <a:rPr lang="en-US" dirty="0" smtClean="0"/>
              <a:t>Integrity controls</a:t>
            </a:r>
          </a:p>
          <a:p>
            <a:r>
              <a:rPr lang="en-US" dirty="0" smtClean="0"/>
              <a:t>Authentication Controls</a:t>
            </a:r>
          </a:p>
          <a:p>
            <a:r>
              <a:rPr lang="en-US" dirty="0" smtClean="0"/>
              <a:t>Access (Authorization) </a:t>
            </a:r>
            <a:r>
              <a:rPr lang="en-US" dirty="0" smtClean="0"/>
              <a:t>controls </a:t>
            </a:r>
            <a:r>
              <a:rPr lang="en-US" dirty="0" smtClean="0"/>
              <a:t>(firewalls only)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ED1-9691-4F65-A76A-BCFC93CB2674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 Analysis examines…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Intercepting data in traffic</a:t>
            </a:r>
          </a:p>
          <a:p>
            <a:r>
              <a:rPr lang="en-US" dirty="0" smtClean="0"/>
              <a:t>Accessing programs or data at remote hosts</a:t>
            </a:r>
          </a:p>
          <a:p>
            <a:r>
              <a:rPr lang="en-US" dirty="0" smtClean="0"/>
              <a:t>Modifying programs or data at remote hosts</a:t>
            </a:r>
          </a:p>
          <a:p>
            <a:r>
              <a:rPr lang="en-US" dirty="0" smtClean="0"/>
              <a:t>Modifying data in transit</a:t>
            </a:r>
          </a:p>
          <a:p>
            <a:r>
              <a:rPr lang="en-US" dirty="0" smtClean="0"/>
              <a:t>Inserting communications </a:t>
            </a:r>
          </a:p>
          <a:p>
            <a:r>
              <a:rPr lang="en-US" dirty="0" smtClean="0"/>
              <a:t>Impersonating a user</a:t>
            </a:r>
          </a:p>
          <a:p>
            <a:r>
              <a:rPr lang="en-US" dirty="0" smtClean="0"/>
              <a:t>Replaying a previous communication</a:t>
            </a:r>
          </a:p>
          <a:p>
            <a:r>
              <a:rPr lang="en-US" dirty="0" smtClean="0"/>
              <a:t>Blocking selected/all traffic</a:t>
            </a:r>
          </a:p>
          <a:p>
            <a:r>
              <a:rPr lang="en-US" dirty="0" smtClean="0"/>
              <a:t>Running a program at a remote host.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ED1-9691-4F65-A76A-BCFC93CB2674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7" name="Picture 3" descr="C:\Users\scot.HOME\AppData\Local\Microsoft\Windows\Temporary Internet Files\Content.IE5\LRT2TZC0\MCj035415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3048000"/>
            <a:ext cx="3195873" cy="31521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 a Strategy</a:t>
            </a:r>
            <a:r>
              <a:rPr lang="en-US" baseline="0" dirty="0" smtClean="0"/>
              <a:t> (PLAN)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I say it stronger? The most important thing to do before you go implementing your security controls is to…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ED1-9691-4F65-A76A-BCFC93CB2674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971800"/>
            <a:ext cx="7696199" cy="3154710"/>
          </a:xfrm>
          <a:prstGeom prst="rect">
            <a:avLst/>
          </a:prstGeom>
          <a:solidFill>
            <a:schemeClr val="tx1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99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PLAN</a:t>
            </a:r>
            <a:endParaRPr lang="en-US" sz="199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Architect: Segmentation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machine </a:t>
            </a:r>
            <a:r>
              <a:rPr lang="en-US" dirty="0" smtClean="0">
                <a:sym typeface="Wingdings" pitchFamily="2" charset="2"/>
              </a:rPr>
              <a:t> Many Machines</a:t>
            </a:r>
          </a:p>
          <a:p>
            <a:r>
              <a:rPr lang="en-US" dirty="0" smtClean="0">
                <a:sym typeface="Wingdings" pitchFamily="2" charset="2"/>
              </a:rPr>
              <a:t>One server  Many Servers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ED1-9691-4F65-A76A-BCFC93CB2674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8250" y="3027523"/>
            <a:ext cx="6991350" cy="3449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Architect:</a:t>
            </a:r>
            <a:r>
              <a:rPr lang="en-US" baseline="0" dirty="0" smtClean="0"/>
              <a:t> Redundancy/SPOF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ED1-9691-4F65-A76A-BCFC93CB2674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7650" y="2057400"/>
            <a:ext cx="86487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Encrypting Traffic Ctrl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Link Encryption</a:t>
            </a:r>
          </a:p>
          <a:p>
            <a:pPr lvl="1"/>
            <a:r>
              <a:rPr lang="en-US" dirty="0" smtClean="0"/>
              <a:t>Layer 1 or 2</a:t>
            </a:r>
          </a:p>
          <a:p>
            <a:pPr lvl="1"/>
            <a:r>
              <a:rPr lang="en-US" dirty="0" smtClean="0"/>
              <a:t>Transparent to the end user</a:t>
            </a:r>
          </a:p>
          <a:p>
            <a:pPr lvl="1"/>
            <a:r>
              <a:rPr lang="en-US" dirty="0" smtClean="0"/>
              <a:t>Easy, but a key distribution nightmare</a:t>
            </a:r>
          </a:p>
          <a:p>
            <a:pPr lvl="1"/>
            <a:r>
              <a:rPr lang="en-US" dirty="0" smtClean="0"/>
              <a:t>Example WEP/WPA</a:t>
            </a:r>
          </a:p>
          <a:p>
            <a:r>
              <a:rPr lang="en-US" dirty="0" smtClean="0"/>
              <a:t>End-to-End</a:t>
            </a:r>
            <a:r>
              <a:rPr lang="en-US" baseline="0" dirty="0" smtClean="0"/>
              <a:t> Encryption</a:t>
            </a:r>
          </a:p>
          <a:p>
            <a:pPr lvl="1"/>
            <a:r>
              <a:rPr lang="en-US" dirty="0" smtClean="0"/>
              <a:t>Host-to-Host at Layer 7 (or 6)</a:t>
            </a:r>
          </a:p>
          <a:p>
            <a:pPr lvl="1"/>
            <a:r>
              <a:rPr lang="en-US" baseline="0" dirty="0" smtClean="0"/>
              <a:t>Secure</a:t>
            </a:r>
            <a:r>
              <a:rPr lang="en-US" dirty="0" smtClean="0"/>
              <a:t> even in intermediate hosts</a:t>
            </a:r>
          </a:p>
          <a:p>
            <a:pPr lvl="1"/>
            <a:r>
              <a:rPr lang="en-US" baseline="0" dirty="0" smtClean="0"/>
              <a:t>Still has</a:t>
            </a:r>
            <a:r>
              <a:rPr lang="en-US" dirty="0" smtClean="0"/>
              <a:t> Key dist. Problem</a:t>
            </a:r>
          </a:p>
          <a:p>
            <a:pPr lvl="1"/>
            <a:r>
              <a:rPr lang="en-US" baseline="0" dirty="0" smtClean="0"/>
              <a:t>Example:</a:t>
            </a:r>
            <a:r>
              <a:rPr lang="en-US" dirty="0" smtClean="0"/>
              <a:t> VPN/IPSec</a:t>
            </a:r>
            <a:endParaRPr lang="en-US" baseline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ED1-9691-4F65-A76A-BCFC93CB2674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VPN Basics Ctrl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E.g. End-to-end Data protection using SSL as a tunnel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ED1-9691-4F65-A76A-BCFC93CB2674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905000"/>
            <a:ext cx="8389519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Symphony">
      <a:dk1>
        <a:sysClr val="windowText" lastClr="000000"/>
      </a:dk1>
      <a:lt1>
        <a:sysClr val="window" lastClr="FFFFFF"/>
      </a:lt1>
      <a:dk2>
        <a:srgbClr val="241F00"/>
      </a:dk2>
      <a:lt2>
        <a:srgbClr val="E5E9F7"/>
      </a:lt2>
      <a:accent1>
        <a:srgbClr val="AE0000"/>
      </a:accent1>
      <a:accent2>
        <a:srgbClr val="63457F"/>
      </a:accent2>
      <a:accent3>
        <a:srgbClr val="255775"/>
      </a:accent3>
      <a:accent4>
        <a:srgbClr val="A47C0C"/>
      </a:accent4>
      <a:accent5>
        <a:srgbClr val="39378D"/>
      </a:accent5>
      <a:accent6>
        <a:srgbClr val="680039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1033</TotalTime>
  <Words>494</Words>
  <Application>Microsoft Office PowerPoint</Application>
  <PresentationFormat>On-screen Show (4:3)</PresentationFormat>
  <Paragraphs>136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Cryptography</vt:lpstr>
      <vt:lpstr>Outline</vt:lpstr>
      <vt:lpstr>Implementing Network Security Controls (NSC)</vt:lpstr>
      <vt:lpstr>Threat Analysis examines…</vt:lpstr>
      <vt:lpstr>Architect a Strategy (PLAN)</vt:lpstr>
      <vt:lpstr>Architect: Segmentation</vt:lpstr>
      <vt:lpstr>Architect: Redundancy/SPOF</vt:lpstr>
      <vt:lpstr>Encrypting Traffic Ctrl</vt:lpstr>
      <vt:lpstr>VPN Basics Ctrl</vt:lpstr>
      <vt:lpstr>PKI and Certificates Ex.</vt:lpstr>
      <vt:lpstr>IPSec Ex.(page 454-455)</vt:lpstr>
      <vt:lpstr>Cryptographic Hash Ex.</vt:lpstr>
      <vt:lpstr>Authentication</vt:lpstr>
      <vt:lpstr>Other Controls</vt:lpstr>
      <vt:lpstr>Firewalls</vt:lpstr>
      <vt:lpstr>Intrusion Detection Systems</vt:lpstr>
      <vt:lpstr>Email Security</vt:lpstr>
    </vt:vector>
  </TitlesOfParts>
  <Company>Southern Adventist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scot</dc:creator>
  <cp:lastModifiedBy>scot</cp:lastModifiedBy>
  <cp:revision>104</cp:revision>
  <dcterms:created xsi:type="dcterms:W3CDTF">2010-01-24T18:29:08Z</dcterms:created>
  <dcterms:modified xsi:type="dcterms:W3CDTF">2010-03-29T01:29:15Z</dcterms:modified>
</cp:coreProperties>
</file>