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0" r:id="rId15"/>
    <p:sldId id="271" r:id="rId16"/>
    <p:sldId id="269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2" r:id="rId2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34588" autoAdjust="0"/>
    <p:restoredTop sz="86353" autoAdjust="0"/>
  </p:normalViewPr>
  <p:slideViewPr>
    <p:cSldViewPr>
      <p:cViewPr varScale="1">
        <p:scale>
          <a:sx n="94" d="100"/>
          <a:sy n="94" d="100"/>
        </p:scale>
        <p:origin x="-450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083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9813CB-3A36-4BB7-AEFE-2CB140B0CFA0}" type="datetimeFigureOut">
              <a:rPr lang="en-US" smtClean="0"/>
              <a:t>4/4/2010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F3E87F-A276-4493-A20E-6BC535ACE13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No one list works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F3E87F-A276-4493-A20E-6BC535ACE136}" type="slidenum">
              <a:rPr lang="en-US" smtClean="0"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goal is to match all vulnerabilities with controls</a:t>
            </a:r>
          </a:p>
          <a:p>
            <a:r>
              <a:rPr lang="en-US" dirty="0" smtClean="0"/>
              <a:t>Just</a:t>
            </a:r>
            <a:r>
              <a:rPr lang="en-US" baseline="0" dirty="0" smtClean="0"/>
              <a:t> remember controls can have negative effects.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F3E87F-A276-4493-A20E-6BC535ACE136}" type="slidenum">
              <a:rPr lang="en-US" smtClean="0"/>
              <a:t>24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8F199-28AD-4816-A6C8-5E65E13FB0CA}" type="datetimeFigureOut">
              <a:rPr lang="en-US" smtClean="0"/>
              <a:t>4/4/2010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BEC0C-5961-49CB-A0E2-453100A40D3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8F199-28AD-4816-A6C8-5E65E13FB0CA}" type="datetimeFigureOut">
              <a:rPr lang="en-US" smtClean="0"/>
              <a:t>4/4/2010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BEC0C-5961-49CB-A0E2-453100A40D3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8F199-28AD-4816-A6C8-5E65E13FB0CA}" type="datetimeFigureOut">
              <a:rPr lang="en-US" smtClean="0"/>
              <a:t>4/4/2010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BEC0C-5961-49CB-A0E2-453100A40D3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8F199-28AD-4816-A6C8-5E65E13FB0CA}" type="datetimeFigureOut">
              <a:rPr lang="en-US" smtClean="0"/>
              <a:t>4/4/2010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BEC0C-5961-49CB-A0E2-453100A40D3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8F199-28AD-4816-A6C8-5E65E13FB0CA}" type="datetimeFigureOut">
              <a:rPr lang="en-US" smtClean="0"/>
              <a:t>4/4/2010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BEC0C-5961-49CB-A0E2-453100A40D3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8F199-28AD-4816-A6C8-5E65E13FB0CA}" type="datetimeFigureOut">
              <a:rPr lang="en-US" smtClean="0"/>
              <a:t>4/4/2010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BEC0C-5961-49CB-A0E2-453100A40D3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8F199-28AD-4816-A6C8-5E65E13FB0CA}" type="datetimeFigureOut">
              <a:rPr lang="en-US" smtClean="0"/>
              <a:t>4/4/2010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BEC0C-5961-49CB-A0E2-453100A40D3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8F199-28AD-4816-A6C8-5E65E13FB0CA}" type="datetimeFigureOut">
              <a:rPr lang="en-US" smtClean="0"/>
              <a:t>4/4/2010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BEC0C-5961-49CB-A0E2-453100A40D3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8F199-28AD-4816-A6C8-5E65E13FB0CA}" type="datetimeFigureOut">
              <a:rPr lang="en-US" smtClean="0"/>
              <a:t>4/4/2010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BEC0C-5961-49CB-A0E2-453100A40D3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8F199-28AD-4816-A6C8-5E65E13FB0CA}" type="datetimeFigureOut">
              <a:rPr lang="en-US" smtClean="0"/>
              <a:t>4/4/2010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BEC0C-5961-49CB-A0E2-453100A40D3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8F199-28AD-4816-A6C8-5E65E13FB0CA}" type="datetimeFigureOut">
              <a:rPr lang="en-US" smtClean="0"/>
              <a:t>4/4/2010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BEC0C-5961-49CB-A0E2-453100A40D3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A8F199-28AD-4816-A6C8-5E65E13FB0CA}" type="datetimeFigureOut">
              <a:rPr lang="en-US" smtClean="0"/>
              <a:t>4/4/2010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EBEC0C-5961-49CB-A0E2-453100A40D3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Non-Technical Security Controls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Security Plan: The rest…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Recommended Controls</a:t>
            </a:r>
          </a:p>
          <a:p>
            <a:pPr lvl="0"/>
            <a:r>
              <a:rPr lang="en-US" dirty="0" smtClean="0"/>
              <a:t>Responsibility for Implementation</a:t>
            </a:r>
          </a:p>
          <a:p>
            <a:pPr lvl="0"/>
            <a:r>
              <a:rPr lang="en-US" dirty="0" smtClean="0"/>
              <a:t>Timetable</a:t>
            </a:r>
          </a:p>
          <a:p>
            <a:pPr lvl="0"/>
            <a:r>
              <a:rPr lang="en-US" dirty="0" smtClean="0"/>
              <a:t>Continuing Attention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Security Planning Team Members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Hardware group</a:t>
            </a:r>
          </a:p>
          <a:p>
            <a:r>
              <a:rPr lang="en-US" dirty="0" err="1" smtClean="0"/>
              <a:t>Sysadmins</a:t>
            </a:r>
            <a:endParaRPr lang="en-US" dirty="0" smtClean="0"/>
          </a:p>
          <a:p>
            <a:r>
              <a:rPr lang="en-US" dirty="0" smtClean="0"/>
              <a:t>System programmers</a:t>
            </a:r>
          </a:p>
          <a:p>
            <a:r>
              <a:rPr lang="en-US" dirty="0" smtClean="0"/>
              <a:t>Application</a:t>
            </a:r>
            <a:r>
              <a:rPr lang="en-US" baseline="0" dirty="0" smtClean="0"/>
              <a:t> programmers</a:t>
            </a:r>
          </a:p>
          <a:p>
            <a:r>
              <a:rPr lang="en-US" baseline="0" dirty="0" smtClean="0"/>
              <a:t>Data entry personnel</a:t>
            </a:r>
          </a:p>
          <a:p>
            <a:r>
              <a:rPr lang="en-US" baseline="0" dirty="0" smtClean="0"/>
              <a:t>Physical security personnel</a:t>
            </a:r>
          </a:p>
          <a:p>
            <a:r>
              <a:rPr lang="en-US" baseline="0" dirty="0" smtClean="0"/>
              <a:t>Representative users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Assuring Commitment</a:t>
            </a:r>
            <a:endParaRPr lang="en-US" dirty="0"/>
          </a:p>
        </p:txBody>
      </p:sp>
      <p:pic>
        <p:nvPicPr>
          <p:cNvPr id="2051" name="Picture 3" descr="C:\Users\scot.HOME\AppData\Local\Microsoft\Windows\Temporary Internet Files\Content.IE5\CQRQIGAC\MCj04371210000[1].wmf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8200" y="2514600"/>
            <a:ext cx="7403910" cy="2667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Business Continuity Plans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Catastrophic situations</a:t>
            </a:r>
          </a:p>
          <a:p>
            <a:r>
              <a:rPr lang="en-US" dirty="0" smtClean="0"/>
              <a:t>Long duration</a:t>
            </a:r>
          </a:p>
          <a:p>
            <a:r>
              <a:rPr lang="en-US" dirty="0" smtClean="0"/>
              <a:t>In circumstances such as</a:t>
            </a:r>
          </a:p>
          <a:p>
            <a:pPr lvl="1"/>
            <a:r>
              <a:rPr lang="en-US" dirty="0" smtClean="0"/>
              <a:t>Fire</a:t>
            </a:r>
          </a:p>
          <a:p>
            <a:pPr lvl="1"/>
            <a:r>
              <a:rPr lang="en-US" dirty="0" smtClean="0"/>
              <a:t>Software</a:t>
            </a:r>
            <a:r>
              <a:rPr lang="en-US" baseline="0" dirty="0" smtClean="0"/>
              <a:t> or Hardware failures</a:t>
            </a:r>
          </a:p>
          <a:p>
            <a:pPr lvl="1"/>
            <a:r>
              <a:rPr lang="en-US" dirty="0" smtClean="0"/>
              <a:t>Utility failures</a:t>
            </a:r>
          </a:p>
          <a:p>
            <a:pPr lvl="1"/>
            <a:r>
              <a:rPr lang="en-US" dirty="0" smtClean="0"/>
              <a:t>Floods</a:t>
            </a:r>
          </a:p>
          <a:p>
            <a:pPr lvl="1"/>
            <a:r>
              <a:rPr lang="en-US" dirty="0" smtClean="0"/>
              <a:t>Civic/Terrorist disturbances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Continuity</a:t>
            </a:r>
            <a:r>
              <a:rPr lang="en-US" baseline="0" dirty="0" smtClean="0"/>
              <a:t> Plan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Assess Business Impact</a:t>
            </a:r>
          </a:p>
          <a:p>
            <a:r>
              <a:rPr lang="en-US" dirty="0" smtClean="0"/>
              <a:t>Develop</a:t>
            </a:r>
            <a:r>
              <a:rPr lang="en-US" baseline="0" dirty="0" smtClean="0"/>
              <a:t> Strategy</a:t>
            </a:r>
          </a:p>
          <a:p>
            <a:r>
              <a:rPr lang="en-US" baseline="0" dirty="0" smtClean="0"/>
              <a:t>Develop a plan from your Strategy</a:t>
            </a:r>
          </a:p>
          <a:p>
            <a:pPr lvl="1"/>
            <a:r>
              <a:rPr lang="en-US" dirty="0" smtClean="0"/>
              <a:t>Who is in charge</a:t>
            </a:r>
            <a:r>
              <a:rPr lang="en-US" baseline="0" dirty="0" smtClean="0"/>
              <a:t> (one person)</a:t>
            </a:r>
          </a:p>
          <a:p>
            <a:pPr lvl="1"/>
            <a:r>
              <a:rPr lang="en-US" baseline="0" dirty="0" smtClean="0"/>
              <a:t>What to do</a:t>
            </a:r>
          </a:p>
          <a:p>
            <a:pPr lvl="1"/>
            <a:r>
              <a:rPr lang="en-US" baseline="0" dirty="0" smtClean="0"/>
              <a:t>Who does it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Incident</a:t>
            </a:r>
            <a:r>
              <a:rPr lang="en-US" baseline="0" dirty="0" smtClean="0"/>
              <a:t> Plan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Different than continuity – security incident</a:t>
            </a:r>
          </a:p>
          <a:p>
            <a:pPr lvl="1"/>
            <a:r>
              <a:rPr lang="en-US" dirty="0" smtClean="0"/>
              <a:t>Define what constitutes an incident</a:t>
            </a:r>
          </a:p>
          <a:p>
            <a:pPr lvl="1"/>
            <a:r>
              <a:rPr lang="en-US" dirty="0" smtClean="0"/>
              <a:t>Who is responsible for taking charge</a:t>
            </a:r>
          </a:p>
          <a:p>
            <a:pPr lvl="1"/>
            <a:r>
              <a:rPr lang="en-US" dirty="0" smtClean="0"/>
              <a:t>Plan of action</a:t>
            </a:r>
          </a:p>
          <a:p>
            <a:pPr lvl="0"/>
            <a:r>
              <a:rPr lang="en-US" dirty="0" smtClean="0"/>
              <a:t>Advance Planning</a:t>
            </a:r>
          </a:p>
          <a:p>
            <a:pPr lvl="0"/>
            <a:r>
              <a:rPr lang="en-US" dirty="0" smtClean="0"/>
              <a:t>Response Team</a:t>
            </a:r>
          </a:p>
          <a:p>
            <a:pPr lvl="1"/>
            <a:r>
              <a:rPr lang="en-US" dirty="0" smtClean="0"/>
              <a:t>Director</a:t>
            </a:r>
          </a:p>
          <a:p>
            <a:pPr lvl="1"/>
            <a:r>
              <a:rPr lang="en-US" dirty="0" smtClean="0"/>
              <a:t>Lead</a:t>
            </a:r>
            <a:r>
              <a:rPr lang="en-US" baseline="0" dirty="0" smtClean="0"/>
              <a:t> Technician</a:t>
            </a:r>
          </a:p>
          <a:p>
            <a:pPr lvl="1"/>
            <a:r>
              <a:rPr lang="en-US" baseline="0" dirty="0" smtClean="0"/>
              <a:t>Advisors (Legal, HR, PR, staff etc).</a:t>
            </a:r>
          </a:p>
          <a:p>
            <a:r>
              <a:rPr lang="en-US" dirty="0" smtClean="0"/>
              <a:t>After the incident…</a:t>
            </a: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Risk Analysis (8.2)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Risk defined in terms of </a:t>
            </a:r>
          </a:p>
          <a:p>
            <a:pPr lvl="1"/>
            <a:r>
              <a:rPr lang="en-US" dirty="0" smtClean="0"/>
              <a:t>Loss associate with event – </a:t>
            </a:r>
            <a:r>
              <a:rPr lang="en-US" b="1" dirty="0" smtClean="0"/>
              <a:t>Risk Impact</a:t>
            </a:r>
            <a:endParaRPr lang="en-US" dirty="0" smtClean="0"/>
          </a:p>
          <a:p>
            <a:pPr lvl="1"/>
            <a:r>
              <a:rPr lang="en-US" dirty="0" smtClean="0"/>
              <a:t>Likelihood of event occurring (0,1):</a:t>
            </a:r>
            <a:r>
              <a:rPr lang="en-US" b="1" dirty="0" smtClean="0"/>
              <a:t>1</a:t>
            </a:r>
            <a:r>
              <a:rPr lang="en-US" b="1" dirty="0" smtClean="0">
                <a:sym typeface="Wingdings" pitchFamily="2" charset="2"/>
              </a:rPr>
              <a:t>PROBLEM</a:t>
            </a:r>
            <a:endParaRPr lang="en-US" b="1" dirty="0" smtClean="0"/>
          </a:p>
          <a:p>
            <a:pPr lvl="1"/>
            <a:r>
              <a:rPr lang="en-US" dirty="0" smtClean="0"/>
              <a:t>Degree to which we can change the outcome </a:t>
            </a:r>
            <a:r>
              <a:rPr lang="en-US" b="1" dirty="0" smtClean="0"/>
              <a:t>Risk Control</a:t>
            </a:r>
            <a:r>
              <a:rPr lang="en-US" dirty="0" smtClean="0"/>
              <a:t> </a:t>
            </a:r>
          </a:p>
          <a:p>
            <a:r>
              <a:rPr lang="en-US" dirty="0" smtClean="0"/>
              <a:t>Strategies</a:t>
            </a:r>
          </a:p>
          <a:p>
            <a:pPr lvl="1"/>
            <a:r>
              <a:rPr lang="en-US" dirty="0" smtClean="0"/>
              <a:t>Avoiding</a:t>
            </a:r>
          </a:p>
          <a:p>
            <a:pPr lvl="1"/>
            <a:r>
              <a:rPr lang="en-US" dirty="0" smtClean="0"/>
              <a:t>Transferring</a:t>
            </a:r>
          </a:p>
          <a:p>
            <a:pPr lvl="1"/>
            <a:r>
              <a:rPr lang="en-US" dirty="0" smtClean="0"/>
              <a:t>Assuming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Quantifying</a:t>
            </a:r>
            <a:r>
              <a:rPr lang="en-US" baseline="0" dirty="0" smtClean="0"/>
              <a:t> Risk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n-US" dirty="0" smtClean="0"/>
              <a:t>Risk Exposure = Risk Impact </a:t>
            </a:r>
            <a:r>
              <a:rPr lang="en-US" dirty="0" smtClean="0">
                <a:sym typeface="Math1"/>
              </a:rPr>
              <a:t></a:t>
            </a:r>
            <a:r>
              <a:rPr lang="en-US" dirty="0" smtClean="0"/>
              <a:t> Risk Probability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Steps to Risk 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Identify assets</a:t>
            </a:r>
          </a:p>
          <a:p>
            <a:r>
              <a:rPr lang="en-US" dirty="0" smtClean="0"/>
              <a:t>Determine vulnerabilities</a:t>
            </a:r>
          </a:p>
          <a:p>
            <a:r>
              <a:rPr lang="en-US" dirty="0" smtClean="0"/>
              <a:t>Estimate likelihood of exploitation</a:t>
            </a:r>
          </a:p>
          <a:p>
            <a:r>
              <a:rPr lang="en-US" dirty="0" smtClean="0"/>
              <a:t>Compute expected annual loss</a:t>
            </a:r>
          </a:p>
          <a:p>
            <a:r>
              <a:rPr lang="en-US" dirty="0" smtClean="0"/>
              <a:t>Survey applicable controls and their costs</a:t>
            </a:r>
          </a:p>
          <a:p>
            <a:r>
              <a:rPr lang="en-US" dirty="0" smtClean="0"/>
              <a:t>Project annual savings of control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 1:</a:t>
            </a:r>
            <a:r>
              <a:rPr lang="en-US" baseline="0" dirty="0" smtClean="0"/>
              <a:t> </a:t>
            </a:r>
            <a:r>
              <a:rPr lang="en-US" dirty="0" smtClean="0"/>
              <a:t>Identify</a:t>
            </a:r>
            <a:r>
              <a:rPr lang="en-US" baseline="0" dirty="0" smtClean="0"/>
              <a:t> Assets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Hardware</a:t>
            </a:r>
          </a:p>
          <a:p>
            <a:r>
              <a:rPr lang="en-US" dirty="0" smtClean="0"/>
              <a:t>Software </a:t>
            </a:r>
          </a:p>
          <a:p>
            <a:r>
              <a:rPr lang="en-US" dirty="0" smtClean="0"/>
              <a:t>Data</a:t>
            </a:r>
          </a:p>
          <a:p>
            <a:r>
              <a:rPr lang="en-US" dirty="0" smtClean="0"/>
              <a:t>People</a:t>
            </a:r>
          </a:p>
          <a:p>
            <a:r>
              <a:rPr lang="en-US" dirty="0" smtClean="0"/>
              <a:t>Documentation</a:t>
            </a:r>
          </a:p>
          <a:p>
            <a:r>
              <a:rPr lang="en-US" dirty="0" smtClean="0"/>
              <a:t>Supplies</a:t>
            </a:r>
          </a:p>
          <a:p>
            <a:endParaRPr lang="en-US" dirty="0"/>
          </a:p>
        </p:txBody>
      </p:sp>
      <p:pic>
        <p:nvPicPr>
          <p:cNvPr id="5123" name="Picture 3" descr="C:\Users\scot.HOME\AppData\Local\Microsoft\Windows\Temporary Internet Files\Content.IE5\SYWYAA5S\MCj04419260000[1].wmf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0" y="1981200"/>
            <a:ext cx="3456897" cy="272018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Security Planning</a:t>
            </a:r>
          </a:p>
          <a:p>
            <a:r>
              <a:rPr lang="en-US" dirty="0" smtClean="0"/>
              <a:t>Risk</a:t>
            </a:r>
            <a:r>
              <a:rPr lang="en-US" baseline="0" dirty="0" smtClean="0"/>
              <a:t> Analysis</a:t>
            </a:r>
          </a:p>
          <a:p>
            <a:r>
              <a:rPr lang="en-US" baseline="0" dirty="0" smtClean="0"/>
              <a:t>Policy</a:t>
            </a:r>
          </a:p>
          <a:p>
            <a:r>
              <a:rPr lang="en-US" baseline="0" dirty="0" smtClean="0"/>
              <a:t>Physical Control (beyond the scope of this class)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 2: Determine Vulnerabilities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Imagination</a:t>
            </a:r>
          </a:p>
          <a:p>
            <a:r>
              <a:rPr lang="en-US" dirty="0" smtClean="0"/>
              <a:t>Look at the three basics</a:t>
            </a:r>
          </a:p>
          <a:p>
            <a:pPr lvl="1"/>
            <a:r>
              <a:rPr lang="en-US" dirty="0" smtClean="0"/>
              <a:t>Confidentiality</a:t>
            </a:r>
          </a:p>
          <a:p>
            <a:pPr lvl="1"/>
            <a:r>
              <a:rPr lang="en-US" dirty="0" smtClean="0"/>
              <a:t>Integrity</a:t>
            </a:r>
          </a:p>
          <a:p>
            <a:pPr lvl="1"/>
            <a:r>
              <a:rPr lang="en-US" dirty="0" smtClean="0"/>
              <a:t>Availability</a:t>
            </a:r>
          </a:p>
        </p:txBody>
      </p:sp>
      <p:pic>
        <p:nvPicPr>
          <p:cNvPr id="6152" name="Picture 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33800" y="3962400"/>
            <a:ext cx="4958576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Vulnerabilities</a:t>
            </a:r>
            <a:r>
              <a:rPr lang="en-US" baseline="0" dirty="0" smtClean="0"/>
              <a:t> Enabling a Trojan Horse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76200" y="1600200"/>
            <a:ext cx="3352800" cy="4525963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en-US" u="sng" dirty="0" smtClean="0"/>
              <a:t>Design/Architecture</a:t>
            </a:r>
          </a:p>
          <a:p>
            <a:pPr marL="228600" indent="-228600"/>
            <a:r>
              <a:rPr lang="en-US" dirty="0" smtClean="0"/>
              <a:t>Singularity</a:t>
            </a:r>
          </a:p>
          <a:p>
            <a:pPr lvl="1"/>
            <a:r>
              <a:rPr lang="en-US" dirty="0" smtClean="0"/>
              <a:t>Uniqueness</a:t>
            </a:r>
          </a:p>
          <a:p>
            <a:pPr lvl="1"/>
            <a:r>
              <a:rPr lang="en-US" dirty="0" smtClean="0"/>
              <a:t>Centrality</a:t>
            </a:r>
          </a:p>
          <a:p>
            <a:pPr lvl="1"/>
            <a:r>
              <a:rPr lang="en-US" dirty="0" smtClean="0"/>
              <a:t>Homogeneity</a:t>
            </a:r>
          </a:p>
          <a:p>
            <a:pPr marL="228600" indent="-228600"/>
            <a:r>
              <a:rPr lang="en-US" dirty="0" err="1" smtClean="0"/>
              <a:t>Separability</a:t>
            </a:r>
            <a:endParaRPr lang="en-US" dirty="0" smtClean="0"/>
          </a:p>
          <a:p>
            <a:pPr marL="228600" indent="-228600"/>
            <a:r>
              <a:rPr lang="en-US" dirty="0" smtClean="0"/>
              <a:t>Logic/implementation</a:t>
            </a:r>
            <a:br>
              <a:rPr lang="en-US" dirty="0" smtClean="0"/>
            </a:br>
            <a:r>
              <a:rPr lang="en-US" dirty="0" smtClean="0"/>
              <a:t>errors; fallibility</a:t>
            </a:r>
          </a:p>
          <a:p>
            <a:pPr marL="228600" indent="-228600"/>
            <a:r>
              <a:rPr lang="en-US" dirty="0" smtClean="0"/>
              <a:t>Design sensitivity,</a:t>
            </a:r>
            <a:br>
              <a:rPr lang="en-US" dirty="0" smtClean="0"/>
            </a:br>
            <a:r>
              <a:rPr lang="en-US" dirty="0" smtClean="0"/>
              <a:t>fragility, limits,</a:t>
            </a:r>
            <a:br>
              <a:rPr lang="en-US" dirty="0" smtClean="0"/>
            </a:br>
            <a:r>
              <a:rPr lang="en-US" dirty="0" smtClean="0"/>
              <a:t>finiteness</a:t>
            </a:r>
          </a:p>
          <a:p>
            <a:pPr marL="228600" indent="-228600"/>
            <a:r>
              <a:rPr lang="en-US" dirty="0" err="1" smtClean="0"/>
              <a:t>Unrecoverability</a:t>
            </a:r>
            <a:endParaRPr lang="en-US" dirty="0" smtClean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3200400" y="1600200"/>
            <a:ext cx="3276600" cy="4525963"/>
          </a:xfrm>
        </p:spPr>
        <p:txBody>
          <a:bodyPr>
            <a:normAutofit fontScale="85000" lnSpcReduction="10000"/>
          </a:bodyPr>
          <a:lstStyle/>
          <a:p>
            <a:pPr marL="228600" indent="-228600">
              <a:buNone/>
            </a:pPr>
            <a:r>
              <a:rPr lang="en-US" u="sng" dirty="0" smtClean="0"/>
              <a:t>Behavioral</a:t>
            </a:r>
          </a:p>
          <a:p>
            <a:pPr marL="228600" indent="-228600"/>
            <a:r>
              <a:rPr lang="en-US" dirty="0" smtClean="0"/>
              <a:t>Behavioral sensitivity/</a:t>
            </a:r>
            <a:br>
              <a:rPr lang="en-US" dirty="0" smtClean="0"/>
            </a:br>
            <a:r>
              <a:rPr lang="en-US" dirty="0" smtClean="0"/>
              <a:t>fragility</a:t>
            </a:r>
          </a:p>
          <a:p>
            <a:pPr marL="228600" indent="-228600"/>
            <a:r>
              <a:rPr lang="en-US" dirty="0" smtClean="0"/>
              <a:t>Malevolence</a:t>
            </a:r>
          </a:p>
          <a:p>
            <a:pPr marL="228600" indent="-228600"/>
            <a:r>
              <a:rPr lang="en-US" dirty="0" smtClean="0"/>
              <a:t>Rigidity</a:t>
            </a:r>
          </a:p>
          <a:p>
            <a:pPr marL="228600" indent="-228600"/>
            <a:r>
              <a:rPr lang="en-US" dirty="0" smtClean="0"/>
              <a:t>Malleability</a:t>
            </a:r>
          </a:p>
          <a:p>
            <a:pPr marL="228600" indent="-228600"/>
            <a:r>
              <a:rPr lang="en-US" dirty="0" smtClean="0"/>
              <a:t>Gullibility,</a:t>
            </a:r>
            <a:br>
              <a:rPr lang="en-US" dirty="0" smtClean="0"/>
            </a:br>
            <a:r>
              <a:rPr lang="en-US" dirty="0" smtClean="0"/>
              <a:t>deceivability, naiveté</a:t>
            </a:r>
          </a:p>
          <a:p>
            <a:pPr marL="228600" indent="-228600"/>
            <a:r>
              <a:rPr lang="en-US" dirty="0" smtClean="0"/>
              <a:t>Complacency</a:t>
            </a:r>
          </a:p>
          <a:p>
            <a:pPr marL="228600" indent="-228600"/>
            <a:r>
              <a:rPr lang="en-US" dirty="0" smtClean="0"/>
              <a:t>Corruptibility,</a:t>
            </a:r>
            <a:br>
              <a:rPr lang="en-US" dirty="0" smtClean="0"/>
            </a:br>
            <a:r>
              <a:rPr lang="en-US" dirty="0" smtClean="0"/>
              <a:t>controllability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324600" y="1524000"/>
            <a:ext cx="2667000" cy="49244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u="sng" dirty="0" smtClean="0"/>
              <a:t>General</a:t>
            </a:r>
          </a:p>
          <a:p>
            <a:pPr marL="228600" indent="-228600">
              <a:buFont typeface="Arial" pitchFamily="34" charset="0"/>
              <a:buChar char="•"/>
            </a:pPr>
            <a:r>
              <a:rPr lang="en-US" sz="2400" dirty="0" smtClean="0"/>
              <a:t>Accessible,</a:t>
            </a:r>
            <a:br>
              <a:rPr lang="en-US" sz="2400" dirty="0" smtClean="0"/>
            </a:br>
            <a:r>
              <a:rPr lang="en-US" sz="2400" dirty="0" smtClean="0"/>
              <a:t>detectable,</a:t>
            </a:r>
            <a:br>
              <a:rPr lang="en-US" sz="2400" dirty="0" smtClean="0"/>
            </a:br>
            <a:r>
              <a:rPr lang="en-US" sz="2400" dirty="0" err="1" smtClean="0"/>
              <a:t>identifieable</a:t>
            </a:r>
            <a:r>
              <a:rPr lang="en-US" sz="2400" dirty="0" smtClean="0"/>
              <a:t>,</a:t>
            </a:r>
            <a:br>
              <a:rPr lang="en-US" sz="2400" dirty="0" smtClean="0"/>
            </a:br>
            <a:r>
              <a:rPr lang="en-US" sz="2400" dirty="0" smtClean="0"/>
              <a:t>transparent,</a:t>
            </a:r>
            <a:br>
              <a:rPr lang="en-US" sz="2400" dirty="0" smtClean="0"/>
            </a:br>
            <a:r>
              <a:rPr lang="en-US" sz="2400" dirty="0" err="1" smtClean="0"/>
              <a:t>interceptable</a:t>
            </a:r>
            <a:endParaRPr lang="en-US" sz="2400" dirty="0" smtClean="0"/>
          </a:p>
          <a:p>
            <a:pPr marL="228600" indent="-228600">
              <a:buFont typeface="Arial" pitchFamily="34" charset="0"/>
              <a:buChar char="•"/>
            </a:pPr>
            <a:r>
              <a:rPr lang="en-US" sz="2400" dirty="0" smtClean="0"/>
              <a:t>Hard to manage or control</a:t>
            </a:r>
          </a:p>
          <a:p>
            <a:pPr marL="228600" indent="-228600">
              <a:buFont typeface="Arial" pitchFamily="34" charset="0"/>
              <a:buChar char="•"/>
            </a:pPr>
            <a:r>
              <a:rPr lang="en-US" sz="2400" dirty="0" smtClean="0"/>
              <a:t>Self-unawareness and unpredictability</a:t>
            </a:r>
          </a:p>
          <a:p>
            <a:pPr marL="228600" indent="-228600">
              <a:buFont typeface="Arial" pitchFamily="34" charset="0"/>
              <a:buChar char="•"/>
            </a:pPr>
            <a:r>
              <a:rPr lang="en-US" sz="2400" dirty="0" smtClean="0"/>
              <a:t>Predictability</a:t>
            </a:r>
            <a:r>
              <a:rPr lang="en-US" sz="2600" dirty="0"/>
              <a:t/>
            </a:r>
            <a:br>
              <a:rPr lang="en-US" sz="2600" dirty="0"/>
            </a:br>
            <a:endParaRPr lang="en-US" sz="2600" dirty="0" smtClean="0"/>
          </a:p>
        </p:txBody>
      </p:sp>
      <p:sp>
        <p:nvSpPr>
          <p:cNvPr id="7" name="Oval 6"/>
          <p:cNvSpPr/>
          <p:nvPr/>
        </p:nvSpPr>
        <p:spPr>
          <a:xfrm>
            <a:off x="6553200" y="1828800"/>
            <a:ext cx="1600200" cy="5334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6324600" y="3657600"/>
            <a:ext cx="2667000" cy="13716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609600" y="3048000"/>
            <a:ext cx="1981200" cy="381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3200400" y="3962400"/>
            <a:ext cx="1981200" cy="381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3429000" y="5410200"/>
            <a:ext cx="1981200" cy="381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3200400" y="6096000"/>
            <a:ext cx="2133600" cy="533400"/>
          </a:xfrm>
          <a:prstGeom prst="ellipse">
            <a:avLst/>
          </a:prstGeom>
          <a:noFill/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3352800" y="6172200"/>
            <a:ext cx="22098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Trogan</a:t>
            </a:r>
            <a:r>
              <a:rPr lang="en-US" dirty="0" smtClean="0"/>
              <a:t> Horse</a:t>
            </a:r>
            <a:endParaRPr lang="en-US" dirty="0"/>
          </a:p>
        </p:txBody>
      </p:sp>
      <p:cxnSp>
        <p:nvCxnSpPr>
          <p:cNvPr id="15" name="Straight Arrow Connector 14"/>
          <p:cNvCxnSpPr>
            <a:stCxn id="12" idx="2"/>
          </p:cNvCxnSpPr>
          <p:nvPr/>
        </p:nvCxnSpPr>
        <p:spPr>
          <a:xfrm rot="10800000">
            <a:off x="2133600" y="3429000"/>
            <a:ext cx="1066800" cy="2933700"/>
          </a:xfrm>
          <a:prstGeom prst="straightConnector1">
            <a:avLst/>
          </a:prstGeom>
          <a:ln w="19685">
            <a:solidFill>
              <a:schemeClr val="accent2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endCxn id="10" idx="3"/>
          </p:cNvCxnSpPr>
          <p:nvPr/>
        </p:nvCxnSpPr>
        <p:spPr>
          <a:xfrm rot="5400000" flipH="1" flipV="1">
            <a:off x="2403172" y="5161032"/>
            <a:ext cx="1960796" cy="213940"/>
          </a:xfrm>
          <a:prstGeom prst="straightConnector1">
            <a:avLst/>
          </a:prstGeom>
          <a:ln w="19685">
            <a:solidFill>
              <a:schemeClr val="accent2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rot="5400000" flipH="1" flipV="1">
            <a:off x="5143500" y="4838700"/>
            <a:ext cx="1524000" cy="1295400"/>
          </a:xfrm>
          <a:prstGeom prst="straightConnector1">
            <a:avLst/>
          </a:prstGeom>
          <a:ln w="19685">
            <a:solidFill>
              <a:schemeClr val="accent2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 rot="5400000" flipH="1" flipV="1">
            <a:off x="3886200" y="3429000"/>
            <a:ext cx="3962400" cy="1524000"/>
          </a:xfrm>
          <a:prstGeom prst="straightConnector1">
            <a:avLst/>
          </a:prstGeom>
          <a:ln w="19685">
            <a:solidFill>
              <a:schemeClr val="accent2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>
            <a:stCxn id="12" idx="0"/>
          </p:cNvCxnSpPr>
          <p:nvPr/>
        </p:nvCxnSpPr>
        <p:spPr>
          <a:xfrm rot="5400000" flipH="1" flipV="1">
            <a:off x="4114800" y="5943600"/>
            <a:ext cx="304800" cy="1588"/>
          </a:xfrm>
          <a:prstGeom prst="straightConnector1">
            <a:avLst/>
          </a:prstGeom>
          <a:ln w="19685">
            <a:solidFill>
              <a:schemeClr val="accent2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Step 3: Estimating Likelihood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Let the experts estimate using a table</a:t>
            </a:r>
          </a:p>
          <a:p>
            <a:r>
              <a:rPr lang="en-US" dirty="0" smtClean="0"/>
              <a:t>Aggregate the experts votes</a:t>
            </a:r>
          </a:p>
          <a:p>
            <a:r>
              <a:rPr lang="en-US" dirty="0" smtClean="0"/>
              <a:t>Let them all see the votes and change their votes if they want.</a:t>
            </a:r>
          </a:p>
          <a:p>
            <a:r>
              <a:rPr lang="en-US" dirty="0" smtClean="0"/>
              <a:t>If they all agree you’re done. </a:t>
            </a:r>
          </a:p>
          <a:p>
            <a:r>
              <a:rPr lang="en-US" dirty="0" smtClean="0"/>
              <a:t>There are other ways.</a:t>
            </a:r>
          </a:p>
        </p:txBody>
      </p:sp>
      <p:pic>
        <p:nvPicPr>
          <p:cNvPr id="7170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24400" y="2133600"/>
            <a:ext cx="3933447" cy="3564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 4: Computing</a:t>
            </a:r>
            <a:r>
              <a:rPr lang="en-US" baseline="0" dirty="0" smtClean="0"/>
              <a:t> Expected Loss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Extremely subjective, but includes:</a:t>
            </a:r>
          </a:p>
          <a:p>
            <a:r>
              <a:rPr lang="en-US" dirty="0" smtClean="0"/>
              <a:t>Legal obligations to confidentiality/integrity</a:t>
            </a:r>
          </a:p>
          <a:p>
            <a:r>
              <a:rPr lang="en-US" dirty="0" smtClean="0"/>
              <a:t>Contractual Obligations</a:t>
            </a:r>
          </a:p>
          <a:p>
            <a:r>
              <a:rPr lang="en-US" dirty="0" smtClean="0"/>
              <a:t>Could release cause harm?</a:t>
            </a:r>
          </a:p>
          <a:p>
            <a:r>
              <a:rPr lang="en-US" dirty="0" smtClean="0"/>
              <a:t>Future business ramifications</a:t>
            </a:r>
          </a:p>
          <a:p>
            <a:r>
              <a:rPr lang="en-US" dirty="0" smtClean="0"/>
              <a:t>PR problems/psychological effects</a:t>
            </a:r>
          </a:p>
          <a:p>
            <a:r>
              <a:rPr lang="en-US" dirty="0" smtClean="0"/>
              <a:t>…(p 536)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" name="Content Placeholder 15"/>
          <p:cNvGraphicFramePr>
            <a:graphicFrameLocks noGrp="1"/>
          </p:cNvGraphicFramePr>
          <p:nvPr>
            <p:ph idx="1"/>
          </p:nvPr>
        </p:nvGraphicFramePr>
        <p:xfrm>
          <a:off x="1555530" y="2514602"/>
          <a:ext cx="6356750" cy="2513802"/>
        </p:xfrm>
        <a:graphic>
          <a:graphicData uri="http://schemas.openxmlformats.org/drawingml/2006/table">
            <a:tbl>
              <a:tblPr/>
              <a:tblGrid>
                <a:gridCol w="1271350"/>
                <a:gridCol w="1271350"/>
                <a:gridCol w="1271350"/>
                <a:gridCol w="1271350"/>
                <a:gridCol w="1271350"/>
              </a:tblGrid>
              <a:tr h="260049"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2383" marR="12383" marT="123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Technique 1</a:t>
                      </a:r>
                    </a:p>
                  </a:txBody>
                  <a:tcPr marL="12383" marR="12383" marT="123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Technique 2</a:t>
                      </a:r>
                    </a:p>
                  </a:txBody>
                  <a:tcPr marL="12383" marR="12383" marT="123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Technique 3</a:t>
                      </a:r>
                    </a:p>
                  </a:txBody>
                  <a:tcPr marL="12383" marR="12383" marT="123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Technique 4</a:t>
                      </a:r>
                    </a:p>
                  </a:txBody>
                  <a:tcPr marL="12383" marR="12383" marT="1238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004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Vulnerability A</a:t>
                      </a:r>
                    </a:p>
                  </a:txBody>
                  <a:tcPr marL="12383" marR="12383" marT="1238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12383" marR="12383" marT="1238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12383" marR="12383" marT="1238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12383" marR="12383" marT="1238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12383" marR="12383" marT="1238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7665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Vulnerability B</a:t>
                      </a:r>
                    </a:p>
                  </a:txBody>
                  <a:tcPr marL="12383" marR="12383" marT="1238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12383" marR="12383" marT="1238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12383" marR="12383" marT="1238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12383" marR="12383" marT="1238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12383" marR="12383" marT="1238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7665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Vulnerability C</a:t>
                      </a:r>
                    </a:p>
                  </a:txBody>
                  <a:tcPr marL="12383" marR="12383" marT="1238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12383" marR="12383" marT="1238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12383" marR="12383" marT="1238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12383" marR="12383" marT="1238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12383" marR="12383" marT="1238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7665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Vulnerability D</a:t>
                      </a:r>
                    </a:p>
                  </a:txBody>
                  <a:tcPr marL="12383" marR="12383" marT="1238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12383" marR="12383" marT="1238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12383" marR="12383" marT="1238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12383" marR="12383" marT="1238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12383" marR="12383" marT="1238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7665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Vulnerability E</a:t>
                      </a:r>
                    </a:p>
                  </a:txBody>
                  <a:tcPr marL="12383" marR="12383" marT="1238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12383" marR="12383" marT="1238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12383" marR="12383" marT="1238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12383" marR="12383" marT="1238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12383" marR="12383" marT="1238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7665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Vulnerability F</a:t>
                      </a:r>
                    </a:p>
                  </a:txBody>
                  <a:tcPr marL="12383" marR="12383" marT="1238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12383" marR="12383" marT="1238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Primary</a:t>
                      </a:r>
                    </a:p>
                  </a:txBody>
                  <a:tcPr marL="12383" marR="12383" marT="1238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12383" marR="12383" marT="1238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12383" marR="12383" marT="1238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004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Vulnerability G</a:t>
                      </a:r>
                    </a:p>
                  </a:txBody>
                  <a:tcPr marL="12383" marR="12383" marT="1238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12383" marR="12383" marT="1238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Secondary</a:t>
                      </a:r>
                    </a:p>
                  </a:txBody>
                  <a:tcPr marL="12383" marR="12383" marT="1238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Secondary</a:t>
                      </a:r>
                    </a:p>
                  </a:txBody>
                  <a:tcPr marL="12383" marR="12383" marT="1238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Primary</a:t>
                      </a:r>
                    </a:p>
                  </a:txBody>
                  <a:tcPr marL="12383" marR="12383" marT="1238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7665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…</a:t>
                      </a:r>
                    </a:p>
                  </a:txBody>
                  <a:tcPr marL="12383" marR="12383" marT="1238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2383" marR="12383" marT="1238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2383" marR="12383" marT="1238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2383" marR="12383" marT="1238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2383" marR="12383" marT="1238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7665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Vulnerability T</a:t>
                      </a:r>
                    </a:p>
                  </a:txBody>
                  <a:tcPr marL="12383" marR="12383" marT="1238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12383" marR="12383" marT="1238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12383" marR="12383" marT="1238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Caution</a:t>
                      </a:r>
                    </a:p>
                  </a:txBody>
                  <a:tcPr marL="12383" marR="12383" marT="1238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12383" marR="12383" marT="1238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Step 5: Survey/Select New Controls</a:t>
            </a:r>
            <a:endParaRPr lang="en-US" dirty="0"/>
          </a:p>
        </p:txBody>
      </p:sp>
      <p:cxnSp>
        <p:nvCxnSpPr>
          <p:cNvPr id="6" name="Straight Arrow Connector 5"/>
          <p:cNvCxnSpPr/>
          <p:nvPr/>
        </p:nvCxnSpPr>
        <p:spPr>
          <a:xfrm rot="5400000" flipH="1" flipV="1">
            <a:off x="3924300" y="3467100"/>
            <a:ext cx="1295400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2819400" y="4191000"/>
            <a:ext cx="1295400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2819400" y="4421188"/>
            <a:ext cx="1295400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rot="5400000" flipH="1" flipV="1">
            <a:off x="5105400" y="3581400"/>
            <a:ext cx="1524000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rot="5400000" flipH="1" flipV="1">
            <a:off x="6400800" y="3581400"/>
            <a:ext cx="1524000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rot="5400000">
            <a:off x="5333206" y="3733800"/>
            <a:ext cx="2134394" cy="79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rot="10800000">
            <a:off x="2819400" y="4899456"/>
            <a:ext cx="2514600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 6: Project Savings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609600" y="1676400"/>
          <a:ext cx="7924800" cy="1981201"/>
        </p:xfrm>
        <a:graphic>
          <a:graphicData uri="http://schemas.openxmlformats.org/drawingml/2006/table">
            <a:tbl>
              <a:tblPr/>
              <a:tblGrid>
                <a:gridCol w="6968638"/>
                <a:gridCol w="956162"/>
              </a:tblGrid>
              <a:tr h="25524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Table 8-7 Justification of Access Control Software</a:t>
                      </a:r>
                    </a:p>
                  </a:txBody>
                  <a:tcPr marL="12155" marR="12155" marT="1215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12155" marR="12155" marT="1215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524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Item</a:t>
                      </a:r>
                    </a:p>
                  </a:txBody>
                  <a:tcPr marL="12155" marR="12155" marT="1215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Amount</a:t>
                      </a:r>
                    </a:p>
                  </a:txBody>
                  <a:tcPr marL="12155" marR="12155" marT="1215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5247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Risks: disclosure of company confidential data, computation based on incorrect data</a:t>
                      </a:r>
                    </a:p>
                  </a:txBody>
                  <a:tcPr marL="12155" marR="12155" marT="1215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4309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Cost to reconstruct correct data: $1,000,000 @ 10% likelihood per year</a:t>
                      </a:r>
                    </a:p>
                  </a:txBody>
                  <a:tcPr marL="12155" marR="12155" marT="1215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$100,000.00</a:t>
                      </a:r>
                    </a:p>
                  </a:txBody>
                  <a:tcPr marL="12155" marR="12155" marT="1215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309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Effectiveness of access control software: 60%</a:t>
                      </a:r>
                    </a:p>
                  </a:txBody>
                  <a:tcPr marL="12155" marR="12155" marT="1215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-$60,000.00</a:t>
                      </a:r>
                    </a:p>
                  </a:txBody>
                  <a:tcPr marL="12155" marR="12155" marT="1215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309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Cost of access control software</a:t>
                      </a:r>
                    </a:p>
                  </a:txBody>
                  <a:tcPr marL="12155" marR="12155" marT="1215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$25,000.00</a:t>
                      </a:r>
                    </a:p>
                  </a:txBody>
                  <a:tcPr marL="12155" marR="12155" marT="1215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309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Expected annual costs due to loss and controls</a:t>
                      </a:r>
                    </a:p>
                  </a:txBody>
                  <a:tcPr marL="12155" marR="12155" marT="1215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$65,000.00</a:t>
                      </a:r>
                    </a:p>
                  </a:txBody>
                  <a:tcPr marL="12155" marR="12155" marT="1215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309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Savings</a:t>
                      </a:r>
                    </a:p>
                  </a:txBody>
                  <a:tcPr marL="12155" marR="12155" marT="1215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$35,000.00</a:t>
                      </a:r>
                    </a:p>
                  </a:txBody>
                  <a:tcPr marL="12155" marR="12155" marT="1215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Risk Analysis</a:t>
            </a:r>
            <a:r>
              <a:rPr lang="en-US" baseline="0" dirty="0" smtClean="0"/>
              <a:t>: Yes/No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Positive reasons?</a:t>
            </a:r>
          </a:p>
          <a:p>
            <a:r>
              <a:rPr lang="en-US" dirty="0" smtClean="0"/>
              <a:t>Negative reasons?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Security Planning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Every organization</a:t>
            </a:r>
            <a:r>
              <a:rPr lang="en-US" baseline="0" dirty="0" smtClean="0"/>
              <a:t> using computers to create and store valuable assets should perform thorough and effective security planning. </a:t>
            </a:r>
          </a:p>
          <a:p>
            <a:r>
              <a:rPr lang="en-US" dirty="0" smtClean="0"/>
              <a:t>A security plan</a:t>
            </a:r>
            <a:r>
              <a:rPr lang="en-US" baseline="0" dirty="0" smtClean="0"/>
              <a:t> is: “</a:t>
            </a:r>
            <a:r>
              <a:rPr lang="en-US" b="0" baseline="0" dirty="0" smtClean="0"/>
              <a:t>A document that describes how an organization will address its security needs.” p 509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Security Plan</a:t>
            </a:r>
            <a:r>
              <a:rPr lang="en-US" baseline="0" dirty="0" smtClean="0"/>
              <a:t> Addresses…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Policy</a:t>
            </a:r>
          </a:p>
          <a:p>
            <a:r>
              <a:rPr lang="en-US" dirty="0" smtClean="0"/>
              <a:t>Current State</a:t>
            </a:r>
          </a:p>
          <a:p>
            <a:r>
              <a:rPr lang="en-US" dirty="0" smtClean="0"/>
              <a:t>Requirements</a:t>
            </a:r>
          </a:p>
          <a:p>
            <a:r>
              <a:rPr lang="en-US" dirty="0" smtClean="0"/>
              <a:t>Recommended Controls</a:t>
            </a:r>
          </a:p>
          <a:p>
            <a:r>
              <a:rPr lang="en-US" dirty="0" smtClean="0"/>
              <a:t>Accountability</a:t>
            </a:r>
          </a:p>
          <a:p>
            <a:r>
              <a:rPr lang="en-US" dirty="0" smtClean="0"/>
              <a:t>Timetable (implementation</a:t>
            </a:r>
            <a:r>
              <a:rPr lang="en-US" baseline="0" dirty="0" smtClean="0"/>
              <a:t> milestones)</a:t>
            </a:r>
          </a:p>
          <a:p>
            <a:r>
              <a:rPr lang="en-US" baseline="0" dirty="0" smtClean="0"/>
              <a:t>Continuing attention (procedure for updating the security plan)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Security Plan: Policy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Answers:</a:t>
            </a:r>
          </a:p>
          <a:p>
            <a:pPr lvl="1"/>
            <a:r>
              <a:rPr lang="en-US" dirty="0" smtClean="0"/>
              <a:t>Who should</a:t>
            </a:r>
            <a:r>
              <a:rPr lang="en-US" baseline="0" dirty="0" smtClean="0"/>
              <a:t> be allowed access</a:t>
            </a:r>
          </a:p>
          <a:p>
            <a:pPr lvl="1"/>
            <a:r>
              <a:rPr lang="en-US" baseline="0" dirty="0" smtClean="0"/>
              <a:t>To what resources should access be allowed</a:t>
            </a:r>
          </a:p>
          <a:p>
            <a:pPr lvl="1"/>
            <a:r>
              <a:rPr lang="en-US" baseline="0" dirty="0" smtClean="0"/>
              <a:t>What type of access should each user be allowed for each resource.</a:t>
            </a:r>
          </a:p>
          <a:p>
            <a:pPr lvl="0"/>
            <a:r>
              <a:rPr lang="en-US" dirty="0" smtClean="0"/>
              <a:t>By Specifying:</a:t>
            </a:r>
          </a:p>
          <a:p>
            <a:pPr lvl="1"/>
            <a:r>
              <a:rPr lang="en-US" dirty="0" smtClean="0"/>
              <a:t>Organization’s goals on security</a:t>
            </a:r>
          </a:p>
          <a:p>
            <a:pPr lvl="1"/>
            <a:r>
              <a:rPr lang="en-US" dirty="0" smtClean="0"/>
              <a:t>Where responsibility</a:t>
            </a:r>
            <a:r>
              <a:rPr lang="en-US" baseline="0" dirty="0" smtClean="0"/>
              <a:t> for security lies</a:t>
            </a:r>
          </a:p>
          <a:p>
            <a:pPr lvl="1"/>
            <a:r>
              <a:rPr lang="en-US" baseline="0" dirty="0" smtClean="0"/>
              <a:t>The organization’s level of commitment.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Security Plan: Current Security Status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Determin</a:t>
            </a:r>
            <a:r>
              <a:rPr lang="en-US" baseline="0" dirty="0" smtClean="0"/>
              <a:t>e by p</a:t>
            </a:r>
            <a:r>
              <a:rPr lang="en-US" dirty="0" smtClean="0"/>
              <a:t>erforming a risk</a:t>
            </a:r>
            <a:r>
              <a:rPr lang="en-US" baseline="0" dirty="0" smtClean="0"/>
              <a:t> analysis (later)</a:t>
            </a:r>
          </a:p>
          <a:p>
            <a:r>
              <a:rPr lang="en-US" baseline="0" dirty="0" smtClean="0"/>
              <a:t>Detail process for dealing with newly identified vulnerabilities</a:t>
            </a:r>
          </a:p>
          <a:p>
            <a:r>
              <a:rPr lang="en-US" baseline="0" dirty="0" smtClean="0"/>
              <a:t>Identify current responsible individuals </a:t>
            </a:r>
          </a:p>
          <a:p>
            <a:r>
              <a:rPr lang="en-US" baseline="0" dirty="0" smtClean="0"/>
              <a:t>Identify limits of responsibility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Security Plan: Requirements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Heart</a:t>
            </a:r>
            <a:r>
              <a:rPr lang="en-US" baseline="0" dirty="0" smtClean="0"/>
              <a:t> of the security plan!</a:t>
            </a:r>
          </a:p>
          <a:p>
            <a:r>
              <a:rPr lang="en-US" baseline="0" dirty="0" smtClean="0"/>
              <a:t>Functional or performance demands placed on the system to ensure the desired level of security</a:t>
            </a:r>
          </a:p>
          <a:p>
            <a:r>
              <a:rPr lang="en-US" baseline="0" dirty="0" smtClean="0"/>
              <a:t>Leaves the implementation details out…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kern="12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Security Plan: Interaction</a:t>
            </a:r>
            <a:endParaRPr 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91738" y="1981200"/>
            <a:ext cx="6456862" cy="34631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Requirements Characteristics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Correctness</a:t>
            </a:r>
          </a:p>
          <a:p>
            <a:r>
              <a:rPr lang="en-US" dirty="0" smtClean="0"/>
              <a:t>Consistency</a:t>
            </a:r>
          </a:p>
          <a:p>
            <a:r>
              <a:rPr lang="en-US" dirty="0" smtClean="0"/>
              <a:t>Completeness</a:t>
            </a:r>
          </a:p>
          <a:p>
            <a:r>
              <a:rPr lang="en-US" dirty="0" smtClean="0"/>
              <a:t>Realism</a:t>
            </a:r>
          </a:p>
          <a:p>
            <a:r>
              <a:rPr lang="en-US" dirty="0" smtClean="0"/>
              <a:t>Need</a:t>
            </a:r>
          </a:p>
          <a:p>
            <a:r>
              <a:rPr lang="en-US" dirty="0" smtClean="0"/>
              <a:t>Verifiability</a:t>
            </a:r>
          </a:p>
          <a:p>
            <a:r>
              <a:rPr lang="en-US" dirty="0" smtClean="0"/>
              <a:t>Traceability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275</TotalTime>
  <Words>678</Words>
  <Application>Microsoft Office PowerPoint</Application>
  <PresentationFormat>On-screen Show (4:3)</PresentationFormat>
  <Paragraphs>224</Paragraphs>
  <Slides>26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Office Theme</vt:lpstr>
      <vt:lpstr>Non-Technical Security Controls</vt:lpstr>
      <vt:lpstr>Outline</vt:lpstr>
      <vt:lpstr>Security Planning</vt:lpstr>
      <vt:lpstr>Security Plan Addresses…</vt:lpstr>
      <vt:lpstr>Security Plan: Policy</vt:lpstr>
      <vt:lpstr>Security Plan: Current Security Status</vt:lpstr>
      <vt:lpstr>Security Plan: Requirements</vt:lpstr>
      <vt:lpstr>Security Plan: Interaction</vt:lpstr>
      <vt:lpstr>Requirements Characteristics</vt:lpstr>
      <vt:lpstr>Security Plan: The rest…</vt:lpstr>
      <vt:lpstr>Security Planning Team Members</vt:lpstr>
      <vt:lpstr>Assuring Commitment</vt:lpstr>
      <vt:lpstr>Business Continuity Plans</vt:lpstr>
      <vt:lpstr>Continuity Plan</vt:lpstr>
      <vt:lpstr>Incident Plan </vt:lpstr>
      <vt:lpstr>Risk Analysis (8.2)</vt:lpstr>
      <vt:lpstr>Quantifying Risk</vt:lpstr>
      <vt:lpstr>Steps to Risk Analysis</vt:lpstr>
      <vt:lpstr>Step 1: Identify Assets</vt:lpstr>
      <vt:lpstr>Step 2: Determine Vulnerabilities</vt:lpstr>
      <vt:lpstr>Vulnerabilities Enabling a Trojan Horse</vt:lpstr>
      <vt:lpstr>Step 3: Estimating Likelihood</vt:lpstr>
      <vt:lpstr>Step 4: Computing Expected Loss</vt:lpstr>
      <vt:lpstr>Step 5: Survey/Select New Controls</vt:lpstr>
      <vt:lpstr>Step 6: Project Savings</vt:lpstr>
      <vt:lpstr>Risk Analysis: Yes/No</vt:lpstr>
    </vt:vector>
  </TitlesOfParts>
  <Company>Southern Adventist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Non-Technical Security Controls</dc:title>
  <dc:creator>scot</dc:creator>
  <cp:lastModifiedBy>scot</cp:lastModifiedBy>
  <cp:revision>30</cp:revision>
  <dcterms:created xsi:type="dcterms:W3CDTF">2010-04-04T14:46:11Z</dcterms:created>
  <dcterms:modified xsi:type="dcterms:W3CDTF">2010-04-04T19:22:00Z</dcterms:modified>
</cp:coreProperties>
</file>